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7" r:id="rId2"/>
    <p:sldId id="259" r:id="rId3"/>
    <p:sldId id="260" r:id="rId4"/>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C13276-71F7-46CF-9774-0E22684A2CC9}" v="104" dt="2025-11-21T11:32:17.1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91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slide" Target="slides/slide3.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airya Sanathara" userId="8506b1240968c081" providerId="LiveId" clId="{CC8DD1E7-AE7D-4D43-9E9E-69E5DE29D242}"/>
    <pc:docChg chg="undo redo custSel modSld">
      <pc:chgData name="Dhairya Sanathara" userId="8506b1240968c081" providerId="LiveId" clId="{CC8DD1E7-AE7D-4D43-9E9E-69E5DE29D242}" dt="2025-11-21T11:35:07.987" v="2658" actId="1076"/>
      <pc:docMkLst>
        <pc:docMk/>
      </pc:docMkLst>
      <pc:sldChg chg="addSp delSp modSp mod">
        <pc:chgData name="Dhairya Sanathara" userId="8506b1240968c081" providerId="LiveId" clId="{CC8DD1E7-AE7D-4D43-9E9E-69E5DE29D242}" dt="2025-11-21T11:26:51.491" v="2641" actId="1076"/>
        <pc:sldMkLst>
          <pc:docMk/>
          <pc:sldMk cId="9533969" sldId="257"/>
        </pc:sldMkLst>
        <pc:spChg chg="mod">
          <ac:chgData name="Dhairya Sanathara" userId="8506b1240968c081" providerId="LiveId" clId="{CC8DD1E7-AE7D-4D43-9E9E-69E5DE29D242}" dt="2025-11-17T15:43:29.689" v="29" actId="20577"/>
          <ac:spMkLst>
            <pc:docMk/>
            <pc:sldMk cId="9533969" sldId="257"/>
            <ac:spMk id="6" creationId="{00000000-0000-0000-0000-000000000000}"/>
          </ac:spMkLst>
        </pc:spChg>
        <pc:spChg chg="mod">
          <ac:chgData name="Dhairya Sanathara" userId="8506b1240968c081" providerId="LiveId" clId="{CC8DD1E7-AE7D-4D43-9E9E-69E5DE29D242}" dt="2025-11-19T17:54:52.140" v="1687" actId="113"/>
          <ac:spMkLst>
            <pc:docMk/>
            <pc:sldMk cId="9533969" sldId="257"/>
            <ac:spMk id="9" creationId="{00000000-0000-0000-0000-000000000000}"/>
          </ac:spMkLst>
        </pc:spChg>
        <pc:spChg chg="mod">
          <ac:chgData name="Dhairya Sanathara" userId="8506b1240968c081" providerId="LiveId" clId="{CC8DD1E7-AE7D-4D43-9E9E-69E5DE29D242}" dt="2025-11-19T17:56:53.251" v="1746"/>
          <ac:spMkLst>
            <pc:docMk/>
            <pc:sldMk cId="9533969" sldId="257"/>
            <ac:spMk id="10" creationId="{00000000-0000-0000-0000-000000000000}"/>
          </ac:spMkLst>
        </pc:spChg>
        <pc:spChg chg="mod">
          <ac:chgData name="Dhairya Sanathara" userId="8506b1240968c081" providerId="LiveId" clId="{CC8DD1E7-AE7D-4D43-9E9E-69E5DE29D242}" dt="2025-11-19T18:01:40.974" v="1763" actId="20577"/>
          <ac:spMkLst>
            <pc:docMk/>
            <pc:sldMk cId="9533969" sldId="257"/>
            <ac:spMk id="11" creationId="{00000000-0000-0000-0000-000000000000}"/>
          </ac:spMkLst>
        </pc:spChg>
        <pc:spChg chg="mod">
          <ac:chgData name="Dhairya Sanathara" userId="8506b1240968c081" providerId="LiveId" clId="{CC8DD1E7-AE7D-4D43-9E9E-69E5DE29D242}" dt="2025-11-19T17:49:16.421" v="1599" actId="20577"/>
          <ac:spMkLst>
            <pc:docMk/>
            <pc:sldMk cId="9533969" sldId="257"/>
            <ac:spMk id="12" creationId="{00000000-0000-0000-0000-000000000000}"/>
          </ac:spMkLst>
        </pc:spChg>
        <pc:spChg chg="mod">
          <ac:chgData name="Dhairya Sanathara" userId="8506b1240968c081" providerId="LiveId" clId="{CC8DD1E7-AE7D-4D43-9E9E-69E5DE29D242}" dt="2025-11-21T10:58:17.852" v="2587" actId="113"/>
          <ac:spMkLst>
            <pc:docMk/>
            <pc:sldMk cId="9533969" sldId="257"/>
            <ac:spMk id="13" creationId="{00000000-0000-0000-0000-000000000000}"/>
          </ac:spMkLst>
        </pc:spChg>
        <pc:spChg chg="mod">
          <ac:chgData name="Dhairya Sanathara" userId="8506b1240968c081" providerId="LiveId" clId="{CC8DD1E7-AE7D-4D43-9E9E-69E5DE29D242}" dt="2025-11-21T11:19:50.784" v="2590" actId="20577"/>
          <ac:spMkLst>
            <pc:docMk/>
            <pc:sldMk cId="9533969" sldId="257"/>
            <ac:spMk id="14" creationId="{00000000-0000-0000-0000-000000000000}"/>
          </ac:spMkLst>
        </pc:spChg>
        <pc:picChg chg="add mod">
          <ac:chgData name="Dhairya Sanathara" userId="8506b1240968c081" providerId="LiveId" clId="{CC8DD1E7-AE7D-4D43-9E9E-69E5DE29D242}" dt="2025-11-21T11:26:51.491" v="2641" actId="1076"/>
          <ac:picMkLst>
            <pc:docMk/>
            <pc:sldMk cId="9533969" sldId="257"/>
            <ac:picMk id="3" creationId="{9AB03DD6-BD94-E141-C307-568D92948F54}"/>
          </ac:picMkLst>
        </pc:picChg>
        <pc:picChg chg="add del mod">
          <ac:chgData name="Dhairya Sanathara" userId="8506b1240968c081" providerId="LiveId" clId="{CC8DD1E7-AE7D-4D43-9E9E-69E5DE29D242}" dt="2025-11-21T11:22:22.386" v="2604" actId="21"/>
          <ac:picMkLst>
            <pc:docMk/>
            <pc:sldMk cId="9533969" sldId="257"/>
            <ac:picMk id="4" creationId="{F3F2C44B-6C33-19B3-7D22-8CFB1A29DBB1}"/>
          </ac:picMkLst>
        </pc:picChg>
        <pc:picChg chg="add mod">
          <ac:chgData name="Dhairya Sanathara" userId="8506b1240968c081" providerId="LiveId" clId="{CC8DD1E7-AE7D-4D43-9E9E-69E5DE29D242}" dt="2025-11-21T11:26:33.701" v="2634" actId="1076"/>
          <ac:picMkLst>
            <pc:docMk/>
            <pc:sldMk cId="9533969" sldId="257"/>
            <ac:picMk id="8" creationId="{8B6CA9F6-A44D-7B16-DDDF-70DC6DCCFA92}"/>
          </ac:picMkLst>
        </pc:picChg>
        <pc:picChg chg="add mod">
          <ac:chgData name="Dhairya Sanathara" userId="8506b1240968c081" providerId="LiveId" clId="{CC8DD1E7-AE7D-4D43-9E9E-69E5DE29D242}" dt="2025-11-17T16:04:35.964" v="74" actId="1076"/>
          <ac:picMkLst>
            <pc:docMk/>
            <pc:sldMk cId="9533969" sldId="257"/>
            <ac:picMk id="21" creationId="{2DBD8D27-06CF-F5A8-DCD8-FADB6441AC5A}"/>
          </ac:picMkLst>
        </pc:picChg>
      </pc:sldChg>
      <pc:sldChg chg="addSp delSp modSp mod">
        <pc:chgData name="Dhairya Sanathara" userId="8506b1240968c081" providerId="LiveId" clId="{CC8DD1E7-AE7D-4D43-9E9E-69E5DE29D242}" dt="2025-11-21T10:55:54.637" v="2586" actId="20577"/>
        <pc:sldMkLst>
          <pc:docMk/>
          <pc:sldMk cId="564441568" sldId="259"/>
        </pc:sldMkLst>
        <pc:spChg chg="mod">
          <ac:chgData name="Dhairya Sanathara" userId="8506b1240968c081" providerId="LiveId" clId="{CC8DD1E7-AE7D-4D43-9E9E-69E5DE29D242}" dt="2025-11-19T18:46:23.258" v="2387" actId="113"/>
          <ac:spMkLst>
            <pc:docMk/>
            <pc:sldMk cId="564441568" sldId="259"/>
            <ac:spMk id="3" creationId="{FE1BF311-CC25-C854-FB17-ABA60B835148}"/>
          </ac:spMkLst>
        </pc:spChg>
        <pc:spChg chg="mod">
          <ac:chgData name="Dhairya Sanathara" userId="8506b1240968c081" providerId="LiveId" clId="{CC8DD1E7-AE7D-4D43-9E9E-69E5DE29D242}" dt="2025-11-17T16:50:45.034" v="813" actId="20577"/>
          <ac:spMkLst>
            <pc:docMk/>
            <pc:sldMk cId="564441568" sldId="259"/>
            <ac:spMk id="14" creationId="{00000000-0000-0000-0000-000000000000}"/>
          </ac:spMkLst>
        </pc:spChg>
        <pc:spChg chg="mod">
          <ac:chgData name="Dhairya Sanathara" userId="8506b1240968c081" providerId="LiveId" clId="{CC8DD1E7-AE7D-4D43-9E9E-69E5DE29D242}" dt="2025-11-17T16:53:11.346" v="825" actId="6549"/>
          <ac:spMkLst>
            <pc:docMk/>
            <pc:sldMk cId="564441568" sldId="259"/>
            <ac:spMk id="15" creationId="{00000000-0000-0000-0000-000000000000}"/>
          </ac:spMkLst>
        </pc:spChg>
        <pc:spChg chg="mod">
          <ac:chgData name="Dhairya Sanathara" userId="8506b1240968c081" providerId="LiveId" clId="{CC8DD1E7-AE7D-4D43-9E9E-69E5DE29D242}" dt="2025-11-21T10:55:54.637" v="2586" actId="20577"/>
          <ac:spMkLst>
            <pc:docMk/>
            <pc:sldMk cId="564441568" sldId="259"/>
            <ac:spMk id="18" creationId="{00000000-0000-0000-0000-000000000000}"/>
          </ac:spMkLst>
        </pc:spChg>
        <pc:spChg chg="mod">
          <ac:chgData name="Dhairya Sanathara" userId="8506b1240968c081" providerId="LiveId" clId="{CC8DD1E7-AE7D-4D43-9E9E-69E5DE29D242}" dt="2025-11-19T18:39:30.274" v="2371" actId="255"/>
          <ac:spMkLst>
            <pc:docMk/>
            <pc:sldMk cId="564441568" sldId="259"/>
            <ac:spMk id="19" creationId="{00000000-0000-0000-0000-000000000000}"/>
          </ac:spMkLst>
        </pc:spChg>
        <pc:spChg chg="add del mod">
          <ac:chgData name="Dhairya Sanathara" userId="8506b1240968c081" providerId="LiveId" clId="{CC8DD1E7-AE7D-4D43-9E9E-69E5DE29D242}" dt="2025-11-19T18:32:06.056" v="1961" actId="14100"/>
          <ac:spMkLst>
            <pc:docMk/>
            <pc:sldMk cId="564441568" sldId="259"/>
            <ac:spMk id="20" creationId="{00000000-0000-0000-0000-000000000000}"/>
          </ac:spMkLst>
        </pc:spChg>
        <pc:spChg chg="mod">
          <ac:chgData name="Dhairya Sanathara" userId="8506b1240968c081" providerId="LiveId" clId="{CC8DD1E7-AE7D-4D43-9E9E-69E5DE29D242}" dt="2025-11-21T10:44:52.865" v="2508" actId="113"/>
          <ac:spMkLst>
            <pc:docMk/>
            <pc:sldMk cId="564441568" sldId="259"/>
            <ac:spMk id="21" creationId="{00000000-0000-0000-0000-000000000000}"/>
          </ac:spMkLst>
        </pc:spChg>
        <pc:spChg chg="mod">
          <ac:chgData name="Dhairya Sanathara" userId="8506b1240968c081" providerId="LiveId" clId="{CC8DD1E7-AE7D-4D43-9E9E-69E5DE29D242}" dt="2025-11-21T10:12:43.003" v="2480" actId="20577"/>
          <ac:spMkLst>
            <pc:docMk/>
            <pc:sldMk cId="564441568" sldId="259"/>
            <ac:spMk id="22" creationId="{00000000-0000-0000-0000-000000000000}"/>
          </ac:spMkLst>
        </pc:spChg>
        <pc:picChg chg="add mod">
          <ac:chgData name="Dhairya Sanathara" userId="8506b1240968c081" providerId="LiveId" clId="{CC8DD1E7-AE7D-4D43-9E9E-69E5DE29D242}" dt="2025-11-17T16:51:35.014" v="824" actId="14100"/>
          <ac:picMkLst>
            <pc:docMk/>
            <pc:sldMk cId="564441568" sldId="259"/>
            <ac:picMk id="5" creationId="{E7669F3F-3CAB-015E-5BE7-E682397A6B99}"/>
          </ac:picMkLst>
        </pc:picChg>
        <pc:picChg chg="add mod">
          <ac:chgData name="Dhairya Sanathara" userId="8506b1240968c081" providerId="LiveId" clId="{CC8DD1E7-AE7D-4D43-9E9E-69E5DE29D242}" dt="2025-11-21T10:22:00.144" v="2501" actId="1076"/>
          <ac:picMkLst>
            <pc:docMk/>
            <pc:sldMk cId="564441568" sldId="259"/>
            <ac:picMk id="6" creationId="{95B0CF23-4DEE-C9A6-6107-A20D7C0F4161}"/>
          </ac:picMkLst>
        </pc:picChg>
        <pc:picChg chg="add mod">
          <ac:chgData name="Dhairya Sanathara" userId="8506b1240968c081" providerId="LiveId" clId="{CC8DD1E7-AE7D-4D43-9E9E-69E5DE29D242}" dt="2025-11-21T10:22:05.788" v="2502" actId="1076"/>
          <ac:picMkLst>
            <pc:docMk/>
            <pc:sldMk cId="564441568" sldId="259"/>
            <ac:picMk id="9" creationId="{711B0601-0B99-AD84-F370-4A6735AF48FA}"/>
          </ac:picMkLst>
        </pc:picChg>
        <pc:picChg chg="add mod">
          <ac:chgData name="Dhairya Sanathara" userId="8506b1240968c081" providerId="LiveId" clId="{CC8DD1E7-AE7D-4D43-9E9E-69E5DE29D242}" dt="2025-11-19T18:32:26.084" v="1965" actId="1076"/>
          <ac:picMkLst>
            <pc:docMk/>
            <pc:sldMk cId="564441568" sldId="259"/>
            <ac:picMk id="10" creationId="{CA83B2C5-D22D-1A7C-99C1-937F0D28ED07}"/>
          </ac:picMkLst>
        </pc:picChg>
        <pc:picChg chg="add mod">
          <ac:chgData name="Dhairya Sanathara" userId="8506b1240968c081" providerId="LiveId" clId="{CC8DD1E7-AE7D-4D43-9E9E-69E5DE29D242}" dt="2025-11-21T10:41:02.201" v="2507" actId="14100"/>
          <ac:picMkLst>
            <pc:docMk/>
            <pc:sldMk cId="564441568" sldId="259"/>
            <ac:picMk id="12" creationId="{C4A5A948-1BF9-DD62-DC6E-DAF226571D6D}"/>
          </ac:picMkLst>
        </pc:picChg>
      </pc:sldChg>
      <pc:sldChg chg="addSp delSp modSp mod">
        <pc:chgData name="Dhairya Sanathara" userId="8506b1240968c081" providerId="LiveId" clId="{CC8DD1E7-AE7D-4D43-9E9E-69E5DE29D242}" dt="2025-11-21T11:35:07.987" v="2658" actId="1076"/>
        <pc:sldMkLst>
          <pc:docMk/>
          <pc:sldMk cId="1303827438" sldId="260"/>
        </pc:sldMkLst>
        <pc:spChg chg="mod">
          <ac:chgData name="Dhairya Sanathara" userId="8506b1240968c081" providerId="LiveId" clId="{CC8DD1E7-AE7D-4D43-9E9E-69E5DE29D242}" dt="2025-11-17T16:09:21.430" v="85" actId="403"/>
          <ac:spMkLst>
            <pc:docMk/>
            <pc:sldMk cId="1303827438" sldId="260"/>
            <ac:spMk id="4" creationId="{00000000-0000-0000-0000-000000000000}"/>
          </ac:spMkLst>
        </pc:spChg>
        <pc:spChg chg="mod">
          <ac:chgData name="Dhairya Sanathara" userId="8506b1240968c081" providerId="LiveId" clId="{CC8DD1E7-AE7D-4D43-9E9E-69E5DE29D242}" dt="2025-11-21T11:19:57.432" v="2597" actId="20577"/>
          <ac:spMkLst>
            <pc:docMk/>
            <pc:sldMk cId="1303827438" sldId="260"/>
            <ac:spMk id="5" creationId="{00000000-0000-0000-0000-000000000000}"/>
          </ac:spMkLst>
        </pc:spChg>
        <pc:spChg chg="mod">
          <ac:chgData name="Dhairya Sanathara" userId="8506b1240968c081" providerId="LiveId" clId="{CC8DD1E7-AE7D-4D43-9E9E-69E5DE29D242}" dt="2025-11-19T17:44:01.428" v="1503" actId="20577"/>
          <ac:spMkLst>
            <pc:docMk/>
            <pc:sldMk cId="1303827438" sldId="260"/>
            <ac:spMk id="18" creationId="{00000000-0000-0000-0000-000000000000}"/>
          </ac:spMkLst>
        </pc:spChg>
        <pc:spChg chg="mod">
          <ac:chgData name="Dhairya Sanathara" userId="8506b1240968c081" providerId="LiveId" clId="{CC8DD1E7-AE7D-4D43-9E9E-69E5DE29D242}" dt="2025-11-19T18:52:32.143" v="2479" actId="20577"/>
          <ac:spMkLst>
            <pc:docMk/>
            <pc:sldMk cId="1303827438" sldId="260"/>
            <ac:spMk id="19" creationId="{00000000-0000-0000-0000-000000000000}"/>
          </ac:spMkLst>
        </pc:spChg>
        <pc:spChg chg="mod">
          <ac:chgData name="Dhairya Sanathara" userId="8506b1240968c081" providerId="LiveId" clId="{CC8DD1E7-AE7D-4D43-9E9E-69E5DE29D242}" dt="2025-11-19T18:52:15.283" v="2478" actId="207"/>
          <ac:spMkLst>
            <pc:docMk/>
            <pc:sldMk cId="1303827438" sldId="260"/>
            <ac:spMk id="20" creationId="{00000000-0000-0000-0000-000000000000}"/>
          </ac:spMkLst>
        </pc:spChg>
        <pc:spChg chg="mod">
          <ac:chgData name="Dhairya Sanathara" userId="8506b1240968c081" providerId="LiveId" clId="{CC8DD1E7-AE7D-4D43-9E9E-69E5DE29D242}" dt="2025-11-19T18:13:28.609" v="1883" actId="20577"/>
          <ac:spMkLst>
            <pc:docMk/>
            <pc:sldMk cId="1303827438" sldId="260"/>
            <ac:spMk id="21" creationId="{00000000-0000-0000-0000-000000000000}"/>
          </ac:spMkLst>
        </pc:spChg>
        <pc:spChg chg="mod">
          <ac:chgData name="Dhairya Sanathara" userId="8506b1240968c081" providerId="LiveId" clId="{CC8DD1E7-AE7D-4D43-9E9E-69E5DE29D242}" dt="2025-11-19T18:50:28.247" v="2470" actId="255"/>
          <ac:spMkLst>
            <pc:docMk/>
            <pc:sldMk cId="1303827438" sldId="260"/>
            <ac:spMk id="22" creationId="{00000000-0000-0000-0000-000000000000}"/>
          </ac:spMkLst>
        </pc:spChg>
        <pc:picChg chg="add mod">
          <ac:chgData name="Dhairya Sanathara" userId="8506b1240968c081" providerId="LiveId" clId="{CC8DD1E7-AE7D-4D43-9E9E-69E5DE29D242}" dt="2025-11-21T11:35:04.323" v="2657" actId="1076"/>
          <ac:picMkLst>
            <pc:docMk/>
            <pc:sldMk cId="1303827438" sldId="260"/>
            <ac:picMk id="2" creationId="{F3F2C44B-6C33-19B3-7D22-8CFB1A29DBB1}"/>
          </ac:picMkLst>
        </pc:picChg>
        <pc:picChg chg="add mod">
          <ac:chgData name="Dhairya Sanathara" userId="8506b1240968c081" providerId="LiveId" clId="{CC8DD1E7-AE7D-4D43-9E9E-69E5DE29D242}" dt="2025-11-21T11:23:20.964" v="2618" actId="1076"/>
          <ac:picMkLst>
            <pc:docMk/>
            <pc:sldMk cId="1303827438" sldId="260"/>
            <ac:picMk id="6" creationId="{5377EB4B-F2DA-7AD9-ABCE-0A9535CFBD58}"/>
          </ac:picMkLst>
        </pc:picChg>
        <pc:picChg chg="add mod">
          <ac:chgData name="Dhairya Sanathara" userId="8506b1240968c081" providerId="LiveId" clId="{CC8DD1E7-AE7D-4D43-9E9E-69E5DE29D242}" dt="2025-11-21T11:31:21.796" v="2647" actId="14100"/>
          <ac:picMkLst>
            <pc:docMk/>
            <pc:sldMk cId="1303827438" sldId="260"/>
            <ac:picMk id="10" creationId="{9AF86D41-BCE2-E83F-791E-241FF3562A0F}"/>
          </ac:picMkLst>
        </pc:picChg>
        <pc:picChg chg="add mod">
          <ac:chgData name="Dhairya Sanathara" userId="8506b1240968c081" providerId="LiveId" clId="{CC8DD1E7-AE7D-4D43-9E9E-69E5DE29D242}" dt="2025-11-21T11:35:07.987" v="2658" actId="1076"/>
          <ac:picMkLst>
            <pc:docMk/>
            <pc:sldMk cId="1303827438" sldId="260"/>
            <ac:picMk id="12" creationId="{CD5CF251-426F-3F7A-296A-7673C185EF88}"/>
          </ac:picMkLst>
        </pc:picChg>
      </pc:sldChg>
    </pc:docChg>
  </pc:docChgLst>
</pc:chgInfo>
</file>

<file path=ppt/media/image1.pn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US"/>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2982675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194552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827953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275121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US"/>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2614476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1000362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3408223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343187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245522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15111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US"/>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D184F6A5-9036-475D-9FB4-50FDE4CE68D7}" type="datetimeFigureOut">
              <a:rPr lang="en-IN" smtClean="0"/>
              <a:t>21-11-2025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E821480-248C-46C3-8D1F-C358D2230DD9}" type="slidenum">
              <a:rPr lang="en-IN" smtClean="0"/>
              <a:t>‹#›</a:t>
            </a:fld>
            <a:endParaRPr lang="en-IN" dirty="0"/>
          </a:p>
        </p:txBody>
      </p:sp>
    </p:spTree>
    <p:extLst>
      <p:ext uri="{BB962C8B-B14F-4D97-AF65-F5344CB8AC3E}">
        <p14:creationId xmlns:p14="http://schemas.microsoft.com/office/powerpoint/2010/main" val="285447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D184F6A5-9036-475D-9FB4-50FDE4CE68D7}" type="datetimeFigureOut">
              <a:rPr lang="en-IN" smtClean="0"/>
              <a:t>21-11-2025</a:t>
            </a:fld>
            <a:endParaRPr lang="en-IN" dirty="0"/>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0E821480-248C-46C3-8D1F-C358D2230DD9}" type="slidenum">
              <a:rPr lang="en-IN" smtClean="0"/>
              <a:t>‹#›</a:t>
            </a:fld>
            <a:endParaRPr lang="en-IN" dirty="0"/>
          </a:p>
        </p:txBody>
      </p:sp>
    </p:spTree>
    <p:extLst>
      <p:ext uri="{BB962C8B-B14F-4D97-AF65-F5344CB8AC3E}">
        <p14:creationId xmlns:p14="http://schemas.microsoft.com/office/powerpoint/2010/main" val="190412231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2182" y="2104192"/>
            <a:ext cx="6096262" cy="354266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TEAM MEMBERS</a:t>
            </a:r>
          </a:p>
          <a:p>
            <a:endParaRPr lang="en-IN" sz="2032" dirty="0">
              <a:solidFill>
                <a:srgbClr val="0070C0"/>
              </a:solidFill>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2183" y="512274"/>
            <a:ext cx="2322384" cy="762033"/>
          </a:xfrm>
          <a:prstGeom prst="rect">
            <a:avLst/>
          </a:prstGeom>
        </p:spPr>
      </p:pic>
      <p:sp>
        <p:nvSpPr>
          <p:cNvPr id="9" name="Rectangle 8"/>
          <p:cNvSpPr/>
          <p:nvPr/>
        </p:nvSpPr>
        <p:spPr>
          <a:xfrm>
            <a:off x="6522303" y="2104194"/>
            <a:ext cx="6096262" cy="241218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MOTIVATION</a:t>
            </a:r>
          </a:p>
          <a:p>
            <a:pPr algn="ctr"/>
            <a:r>
              <a:rPr lang="en-US" sz="2000" dirty="0">
                <a:solidFill>
                  <a:schemeClr val="tx1"/>
                </a:solidFill>
              </a:rPr>
              <a:t>Millions of passengers struggle every day while boarding and deboarding trains because of the </a:t>
            </a:r>
            <a:r>
              <a:rPr lang="en-US" sz="2000" b="1" dirty="0">
                <a:solidFill>
                  <a:schemeClr val="tx1"/>
                </a:solidFill>
              </a:rPr>
              <a:t>vertical (300–500 mm) and horizontal (200–450 mm) gaps </a:t>
            </a:r>
            <a:r>
              <a:rPr lang="en-US" sz="2000" dirty="0">
                <a:solidFill>
                  <a:schemeClr val="tx1"/>
                </a:solidFill>
              </a:rPr>
              <a:t>between the platform and coach. This gap puts elderly people, children,	pregnant women and passengers with disabilities at real </a:t>
            </a:r>
            <a:r>
              <a:rPr lang="en-US" sz="2000" b="1" dirty="0">
                <a:solidFill>
                  <a:schemeClr val="tx1"/>
                </a:solidFill>
              </a:rPr>
              <a:t>risk of slipping or falling</a:t>
            </a:r>
            <a:r>
              <a:rPr lang="en-US" sz="2000" dirty="0">
                <a:solidFill>
                  <a:schemeClr val="tx1"/>
                </a:solidFill>
              </a:rPr>
              <a:t>. </a:t>
            </a:r>
            <a:endParaRPr lang="en-IN" sz="2000" dirty="0">
              <a:solidFill>
                <a:schemeClr val="tx1"/>
              </a:solidFill>
              <a:latin typeface="Arial" panose="020B0604020202020204" pitchFamily="34" charset="0"/>
              <a:cs typeface="Arial" panose="020B0604020202020204" pitchFamily="34" charset="0"/>
            </a:endParaRPr>
          </a:p>
        </p:txBody>
      </p:sp>
      <p:sp>
        <p:nvSpPr>
          <p:cNvPr id="10" name="Rectangle 9"/>
          <p:cNvSpPr/>
          <p:nvPr/>
        </p:nvSpPr>
        <p:spPr>
          <a:xfrm>
            <a:off x="6522303" y="4638020"/>
            <a:ext cx="6096262" cy="22405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CUSTOMER REQUIREMENTS</a:t>
            </a:r>
          </a:p>
          <a:p>
            <a:pPr marL="342900" indent="-342900">
              <a:buFont typeface="Arial" panose="020B0604020202020204" pitchFamily="34" charset="0"/>
              <a:buChar char="•"/>
            </a:pPr>
            <a:r>
              <a:rPr lang="en-US" sz="2000" dirty="0">
                <a:solidFill>
                  <a:schemeClr val="tx1"/>
                </a:solidFill>
                <a:latin typeface="Arial" panose="020B0604020202020204" pitchFamily="34" charset="0"/>
                <a:cs typeface="Arial" panose="020B0604020202020204" pitchFamily="34" charset="0"/>
              </a:rPr>
              <a:t>Safe, stable bridge for boarding</a:t>
            </a:r>
          </a:p>
          <a:p>
            <a:pPr marL="342900" indent="-342900">
              <a:buFont typeface="Arial" panose="020B0604020202020204" pitchFamily="34" charset="0"/>
              <a:buChar char="•"/>
            </a:pPr>
            <a:r>
              <a:rPr lang="en-IN" sz="2000" dirty="0">
                <a:solidFill>
                  <a:schemeClr val="tx1"/>
                </a:solidFill>
              </a:rPr>
              <a:t>Automatic Deployment</a:t>
            </a:r>
          </a:p>
          <a:p>
            <a:pPr marL="342900" indent="-342900">
              <a:buFont typeface="Arial" panose="020B0604020202020204" pitchFamily="34" charset="0"/>
              <a:buChar char="•"/>
            </a:pPr>
            <a:r>
              <a:rPr lang="en-IN" sz="2000" dirty="0">
                <a:solidFill>
                  <a:schemeClr val="tx1"/>
                </a:solidFill>
              </a:rPr>
              <a:t>Low maintenance and reliable</a:t>
            </a:r>
          </a:p>
          <a:p>
            <a:pPr marL="342900" indent="-342900">
              <a:buFont typeface="Arial" panose="020B0604020202020204" pitchFamily="34" charset="0"/>
              <a:buChar char="•"/>
            </a:pPr>
            <a:r>
              <a:rPr lang="en-IN" sz="2000" dirty="0">
                <a:solidFill>
                  <a:schemeClr val="tx1"/>
                </a:solidFill>
              </a:rPr>
              <a:t>Compact And Durable </a:t>
            </a:r>
          </a:p>
          <a:p>
            <a:pPr marL="342900" indent="-342900">
              <a:buFont typeface="Arial" panose="020B0604020202020204" pitchFamily="34" charset="0"/>
              <a:buChar char="•"/>
            </a:pPr>
            <a:r>
              <a:rPr lang="en-US" sz="2000" dirty="0">
                <a:solidFill>
                  <a:schemeClr val="tx1"/>
                </a:solidFill>
              </a:rPr>
              <a:t>Works in various station conditions</a:t>
            </a:r>
            <a:r>
              <a:rPr lang="en-IN" sz="2000" dirty="0">
                <a:solidFill>
                  <a:schemeClr val="tx1"/>
                </a:solidFill>
              </a:rPr>
              <a:t> </a:t>
            </a:r>
          </a:p>
          <a:p>
            <a:pPr marL="342900" indent="-342900">
              <a:buFont typeface="Arial" panose="020B0604020202020204" pitchFamily="34" charset="0"/>
              <a:buChar char="•"/>
            </a:pPr>
            <a:r>
              <a:rPr lang="en-IN" sz="2000" dirty="0">
                <a:solidFill>
                  <a:schemeClr val="tx1"/>
                </a:solidFill>
              </a:rPr>
              <a:t>Comfortable Slope Angle For All Users</a:t>
            </a:r>
          </a:p>
          <a:p>
            <a:endParaRPr lang="en-IN" sz="2000" dirty="0">
              <a:solidFill>
                <a:schemeClr val="tx1"/>
              </a:solidFill>
            </a:endParaRPr>
          </a:p>
          <a:p>
            <a:pPr marL="342900" indent="-342900">
              <a:buFont typeface="Arial" panose="020B0604020202020204" pitchFamily="34" charset="0"/>
              <a:buChar char="•"/>
            </a:pPr>
            <a:endParaRPr lang="en-IN" sz="2000" dirty="0">
              <a:solidFill>
                <a:schemeClr val="tx1"/>
              </a:solidFill>
            </a:endParaRPr>
          </a:p>
          <a:p>
            <a:pPr algn="ctr"/>
            <a:endParaRPr lang="en-IN" sz="2400" dirty="0"/>
          </a:p>
          <a:p>
            <a:pPr algn="ctr"/>
            <a:endParaRPr lang="en-IN" sz="2400" dirty="0"/>
          </a:p>
          <a:p>
            <a:pPr algn="ctr"/>
            <a:endParaRPr lang="en-US" sz="2032" b="1" dirty="0">
              <a:solidFill>
                <a:schemeClr val="tx1"/>
              </a:solidFill>
              <a:latin typeface="Arial" panose="020B0604020202020204" pitchFamily="34" charset="0"/>
              <a:cs typeface="Arial" panose="020B0604020202020204" pitchFamily="34" charset="0"/>
            </a:endParaRPr>
          </a:p>
          <a:p>
            <a:pPr algn="ctr"/>
            <a:r>
              <a:rPr lang="en-US" sz="2032" b="1" dirty="0">
                <a:solidFill>
                  <a:schemeClr val="tx1"/>
                </a:solidFill>
                <a:latin typeface="Arial" panose="020B0604020202020204" pitchFamily="34" charset="0"/>
                <a:cs typeface="Arial" panose="020B0604020202020204" pitchFamily="34" charset="0"/>
              </a:rPr>
              <a:t> </a:t>
            </a:r>
          </a:p>
          <a:p>
            <a:pPr algn="ctr"/>
            <a:endParaRPr lang="en-US" sz="2032" b="1" dirty="0">
              <a:solidFill>
                <a:schemeClr val="tx1"/>
              </a:solidFill>
              <a:latin typeface="Arial" panose="020B0604020202020204" pitchFamily="34" charset="0"/>
              <a:cs typeface="Arial" panose="020B0604020202020204" pitchFamily="34" charset="0"/>
            </a:endParaRPr>
          </a:p>
          <a:p>
            <a:endParaRPr lang="en-US" sz="2032" dirty="0">
              <a:solidFill>
                <a:schemeClr val="tx1"/>
              </a:solidFill>
              <a:latin typeface="Arial" panose="020B0604020202020204" pitchFamily="34" charset="0"/>
              <a:cs typeface="Arial" panose="020B0604020202020204" pitchFamily="34" charset="0"/>
            </a:endParaRPr>
          </a:p>
        </p:txBody>
      </p:sp>
      <p:sp>
        <p:nvSpPr>
          <p:cNvPr id="11" name="Rectangle 10"/>
          <p:cNvSpPr/>
          <p:nvPr/>
        </p:nvSpPr>
        <p:spPr>
          <a:xfrm>
            <a:off x="6522303" y="7020643"/>
            <a:ext cx="6096262" cy="213369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PRODUCT SPECIFICATION</a:t>
            </a:r>
            <a:endParaRPr lang="en-US" sz="2000" dirty="0">
              <a:solidFill>
                <a:schemeClr val="tx1"/>
              </a:solidFill>
              <a:cs typeface="Arial" panose="020B0604020202020204" pitchFamily="34" charset="0"/>
            </a:endParaRPr>
          </a:p>
          <a:p>
            <a:pPr marL="290341" indent="-290341">
              <a:buFont typeface="Arial" panose="020B0604020202020204" pitchFamily="34" charset="0"/>
              <a:buChar char="•"/>
            </a:pPr>
            <a:r>
              <a:rPr lang="en-US" sz="2000" dirty="0">
                <a:solidFill>
                  <a:schemeClr val="tx1"/>
                </a:solidFill>
                <a:cs typeface="Arial" panose="020B0604020202020204" pitchFamily="34" charset="0"/>
              </a:rPr>
              <a:t>Mechanism: Lead screw linear actuator (16mm)</a:t>
            </a:r>
          </a:p>
          <a:p>
            <a:pPr marL="290341" indent="-290341">
              <a:buFont typeface="Arial" panose="020B0604020202020204" pitchFamily="34" charset="0"/>
              <a:buChar char="•"/>
            </a:pPr>
            <a:r>
              <a:rPr lang="en-US" sz="2000" dirty="0">
                <a:solidFill>
                  <a:schemeClr val="tx1"/>
                </a:solidFill>
                <a:cs typeface="Arial" panose="020B0604020202020204" pitchFamily="34" charset="0"/>
              </a:rPr>
              <a:t>Max Load: - 150-400Kg (Depends Material Used)</a:t>
            </a:r>
          </a:p>
          <a:p>
            <a:pPr marL="290341" indent="-290341">
              <a:buFont typeface="Arial" panose="020B0604020202020204" pitchFamily="34" charset="0"/>
              <a:buChar char="•"/>
            </a:pPr>
            <a:r>
              <a:rPr lang="en-US" sz="2000" dirty="0">
                <a:solidFill>
                  <a:schemeClr val="tx1"/>
                </a:solidFill>
                <a:cs typeface="Arial" panose="020B0604020202020204" pitchFamily="34" charset="0"/>
              </a:rPr>
              <a:t>Power: - 12-24V Dc</a:t>
            </a:r>
          </a:p>
          <a:p>
            <a:pPr marL="290341" indent="-290341">
              <a:buFont typeface="Arial" panose="020B0604020202020204" pitchFamily="34" charset="0"/>
              <a:buChar char="•"/>
            </a:pPr>
            <a:r>
              <a:rPr lang="en-US" sz="2000" dirty="0">
                <a:solidFill>
                  <a:schemeClr val="tx1"/>
                </a:solidFill>
                <a:cs typeface="Arial" panose="020B0604020202020204" pitchFamily="34" charset="0"/>
              </a:rPr>
              <a:t>Deployment Time: - 5-30Sec (Subject To Motor Speed)</a:t>
            </a:r>
          </a:p>
          <a:p>
            <a:pPr marL="290341" indent="-290341">
              <a:buFont typeface="Arial" panose="020B0604020202020204" pitchFamily="34" charset="0"/>
              <a:buChar char="•"/>
            </a:pPr>
            <a:r>
              <a:rPr lang="en-IN" sz="2000" dirty="0">
                <a:solidFill>
                  <a:schemeClr val="tx1"/>
                </a:solidFill>
              </a:rPr>
              <a:t>Material: Aluminium composite</a:t>
            </a:r>
            <a:endParaRPr lang="en-US" sz="2000" dirty="0">
              <a:solidFill>
                <a:schemeClr val="tx1"/>
              </a:solidFill>
              <a:cs typeface="Arial" panose="020B0604020202020204" pitchFamily="34" charset="0"/>
            </a:endParaRPr>
          </a:p>
          <a:p>
            <a:pPr marL="290341" indent="-290341">
              <a:buFont typeface="Arial" panose="020B0604020202020204" pitchFamily="34" charset="0"/>
              <a:buChar char="•"/>
            </a:pPr>
            <a:endParaRPr lang="en-US" sz="1900" dirty="0">
              <a:solidFill>
                <a:schemeClr val="tx1"/>
              </a:solidFill>
              <a:latin typeface="Arial" panose="020B0604020202020204" pitchFamily="34" charset="0"/>
              <a:cs typeface="Arial" panose="020B0604020202020204" pitchFamily="34" charset="0"/>
            </a:endParaRPr>
          </a:p>
          <a:p>
            <a:pPr algn="ctr"/>
            <a:endParaRPr lang="en-US" sz="2032" dirty="0">
              <a:solidFill>
                <a:schemeClr val="tx1"/>
              </a:solidFill>
              <a:latin typeface="Arial" panose="020B0604020202020204" pitchFamily="34" charset="0"/>
              <a:cs typeface="Arial" panose="020B0604020202020204" pitchFamily="34" charset="0"/>
            </a:endParaRPr>
          </a:p>
        </p:txBody>
      </p:sp>
      <p:sp>
        <p:nvSpPr>
          <p:cNvPr id="12" name="Rectangle 11"/>
          <p:cNvSpPr/>
          <p:nvPr/>
        </p:nvSpPr>
        <p:spPr>
          <a:xfrm>
            <a:off x="242182" y="5796026"/>
            <a:ext cx="6096262" cy="335830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BENEFICIARIES</a:t>
            </a:r>
          </a:p>
          <a:p>
            <a:endParaRPr lang="en-IN" sz="2032" dirty="0">
              <a:solidFill>
                <a:srgbClr val="0070C0"/>
              </a:solidFill>
              <a:latin typeface="Arial" panose="020B0604020202020204" pitchFamily="34" charset="0"/>
              <a:cs typeface="Arial" panose="020B0604020202020204" pitchFamily="34" charset="0"/>
            </a:endParaRPr>
          </a:p>
        </p:txBody>
      </p:sp>
      <p:sp>
        <p:nvSpPr>
          <p:cNvPr id="13" name="Rectangle 12"/>
          <p:cNvSpPr/>
          <p:nvPr/>
        </p:nvSpPr>
        <p:spPr>
          <a:xfrm>
            <a:off x="3726574" y="512273"/>
            <a:ext cx="7542830" cy="140422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400" b="1" dirty="0">
                <a:solidFill>
                  <a:schemeClr val="tx1"/>
                </a:solidFill>
              </a:rPr>
              <a:t>Bridging the Gap: Automatic Boarding Ramp for Safer Public Transport</a:t>
            </a:r>
            <a:endParaRPr lang="en-IN" sz="2032" b="1" dirty="0">
              <a:solidFill>
                <a:schemeClr val="tx1"/>
              </a:solidFill>
              <a:latin typeface="Arial" panose="020B0604020202020204" pitchFamily="34" charset="0"/>
              <a:cs typeface="Arial" panose="020B0604020202020204" pitchFamily="34" charset="0"/>
            </a:endParaRPr>
          </a:p>
        </p:txBody>
      </p:sp>
      <p:sp>
        <p:nvSpPr>
          <p:cNvPr id="14" name="Rectangle 13"/>
          <p:cNvSpPr/>
          <p:nvPr/>
        </p:nvSpPr>
        <p:spPr>
          <a:xfrm>
            <a:off x="11390498" y="1042689"/>
            <a:ext cx="1228069" cy="87680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1524" dirty="0">
                <a:solidFill>
                  <a:schemeClr val="tx1"/>
                </a:solidFill>
                <a:latin typeface="Arial" panose="020B0604020202020204" pitchFamily="34" charset="0"/>
                <a:cs typeface="Arial" panose="020B0604020202020204" pitchFamily="34" charset="0"/>
              </a:rPr>
              <a:t>TEAM No. </a:t>
            </a:r>
          </a:p>
          <a:p>
            <a:pPr algn="ctr"/>
            <a:r>
              <a:rPr lang="en-US" sz="3387" dirty="0">
                <a:solidFill>
                  <a:schemeClr val="tx1"/>
                </a:solidFill>
                <a:latin typeface="Arial" panose="020B0604020202020204" pitchFamily="34" charset="0"/>
                <a:cs typeface="Arial" panose="020B0604020202020204" pitchFamily="34" charset="0"/>
              </a:rPr>
              <a:t>25</a:t>
            </a:r>
            <a:endParaRPr lang="en-US" sz="1524" dirty="0">
              <a:solidFill>
                <a:schemeClr val="tx1"/>
              </a:solidFill>
              <a:latin typeface="Arial" panose="020B0604020202020204" pitchFamily="34" charset="0"/>
              <a:cs typeface="Arial" panose="020B0604020202020204" pitchFamily="34" charset="0"/>
            </a:endParaRPr>
          </a:p>
        </p:txBody>
      </p:sp>
      <p:sp>
        <p:nvSpPr>
          <p:cNvPr id="15" name="Rectangle 14"/>
          <p:cNvSpPr/>
          <p:nvPr/>
        </p:nvSpPr>
        <p:spPr>
          <a:xfrm>
            <a:off x="242182" y="1365107"/>
            <a:ext cx="3363300" cy="55139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1355" b="1" dirty="0">
                <a:solidFill>
                  <a:schemeClr val="tx1"/>
                </a:solidFill>
                <a:latin typeface="Arial" panose="020B0604020202020204" pitchFamily="34" charset="0"/>
                <a:cs typeface="Arial" panose="020B0604020202020204" pitchFamily="34" charset="0"/>
              </a:rPr>
              <a:t>DESIGN, INNOVATION AND MAKING</a:t>
            </a:r>
          </a:p>
          <a:p>
            <a:pPr algn="ctr"/>
            <a:r>
              <a:rPr lang="en-US" sz="1355" dirty="0">
                <a:solidFill>
                  <a:schemeClr val="tx1"/>
                </a:solidFill>
                <a:latin typeface="Arial" panose="020B0604020202020204" pitchFamily="34" charset="0"/>
                <a:cs typeface="Arial" panose="020B0604020202020204" pitchFamily="34" charset="0"/>
              </a:rPr>
              <a:t>MONSOON 2025-2026</a:t>
            </a:r>
            <a:endParaRPr lang="en-IN" sz="1355" dirty="0">
              <a:solidFill>
                <a:schemeClr val="tx1"/>
              </a:solidFill>
              <a:latin typeface="Arial" panose="020B0604020202020204" pitchFamily="34" charset="0"/>
              <a:cs typeface="Arial" panose="020B0604020202020204" pitchFamily="34" charset="0"/>
            </a:endParaRPr>
          </a:p>
        </p:txBody>
      </p:sp>
      <p:sp>
        <p:nvSpPr>
          <p:cNvPr id="16" name="Rectangle 15"/>
          <p:cNvSpPr/>
          <p:nvPr/>
        </p:nvSpPr>
        <p:spPr>
          <a:xfrm>
            <a:off x="11390497" y="512272"/>
            <a:ext cx="1228068" cy="43058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032" dirty="0">
                <a:solidFill>
                  <a:schemeClr val="tx1"/>
                </a:solidFill>
                <a:latin typeface="Arial" panose="020B0604020202020204" pitchFamily="34" charset="0"/>
                <a:cs typeface="Arial" panose="020B0604020202020204" pitchFamily="34" charset="0"/>
              </a:rPr>
              <a:t>ENR215</a:t>
            </a:r>
          </a:p>
        </p:txBody>
      </p:sp>
      <p:pic>
        <p:nvPicPr>
          <p:cNvPr id="21" name="Picture 20" descr="A group of men standing in front of a window&#10;&#10;AI-generated content may be incorrect.">
            <a:extLst>
              <a:ext uri="{FF2B5EF4-FFF2-40B4-BE49-F238E27FC236}">
                <a16:creationId xmlns:a16="http://schemas.microsoft.com/office/drawing/2014/main" id="{2DBD8D27-06CF-F5A8-DCD8-FADB6441AC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445" y="2538484"/>
            <a:ext cx="5809735" cy="290732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descr="A person sitting on a table&#10;&#10;AI-generated content may be incorrect.">
            <a:extLst>
              <a:ext uri="{FF2B5EF4-FFF2-40B4-BE49-F238E27FC236}">
                <a16:creationId xmlns:a16="http://schemas.microsoft.com/office/drawing/2014/main" id="{9AB03DD6-BD94-E141-C307-568D92948F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190" y="6429989"/>
            <a:ext cx="3181952" cy="2386464"/>
          </a:xfrm>
          <a:prstGeom prst="rect">
            <a:avLst/>
          </a:prstGeom>
        </p:spPr>
      </p:pic>
      <p:pic>
        <p:nvPicPr>
          <p:cNvPr id="8" name="Picture 7" descr="A person standing on a wooden board&#10;&#10;AI-generated content may be incorrect.">
            <a:extLst>
              <a:ext uri="{FF2B5EF4-FFF2-40B4-BE49-F238E27FC236}">
                <a16:creationId xmlns:a16="http://schemas.microsoft.com/office/drawing/2014/main" id="{8B6CA9F6-A44D-7B16-DDDF-70DC6DCCFA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8785" y="6279864"/>
            <a:ext cx="2417546" cy="2809062"/>
          </a:xfrm>
          <a:prstGeom prst="rect">
            <a:avLst/>
          </a:prstGeom>
        </p:spPr>
      </p:pic>
    </p:spTree>
    <p:extLst>
      <p:ext uri="{BB962C8B-B14F-4D97-AF65-F5344CB8AC3E}">
        <p14:creationId xmlns:p14="http://schemas.microsoft.com/office/powerpoint/2010/main" val="9533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2183" y="512274"/>
            <a:ext cx="2322384" cy="762033"/>
          </a:xfrm>
          <a:prstGeom prst="rect">
            <a:avLst/>
          </a:prstGeom>
        </p:spPr>
      </p:pic>
      <p:grpSp>
        <p:nvGrpSpPr>
          <p:cNvPr id="2" name="Group 1"/>
          <p:cNvGrpSpPr/>
          <p:nvPr/>
        </p:nvGrpSpPr>
        <p:grpSpPr>
          <a:xfrm>
            <a:off x="242183" y="2014842"/>
            <a:ext cx="5943953" cy="4070702"/>
            <a:chOff x="286030" y="2126820"/>
            <a:chExt cx="7020115" cy="4807709"/>
          </a:xfrm>
        </p:grpSpPr>
        <p:sp>
          <p:nvSpPr>
            <p:cNvPr id="13" name="Rectangle 12"/>
            <p:cNvSpPr/>
            <p:nvPr/>
          </p:nvSpPr>
          <p:spPr>
            <a:xfrm>
              <a:off x="286030" y="2126820"/>
              <a:ext cx="7020115" cy="480770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CONCEPT DESIGNS</a:t>
              </a:r>
            </a:p>
            <a:p>
              <a:endParaRPr lang="en-IN" sz="2032" dirty="0">
                <a:solidFill>
                  <a:schemeClr val="tx1"/>
                </a:solidFill>
                <a:latin typeface="Arial" panose="020B0604020202020204" pitchFamily="34" charset="0"/>
                <a:cs typeface="Arial" panose="020B0604020202020204" pitchFamily="34" charset="0"/>
              </a:endParaRPr>
            </a:p>
          </p:txBody>
        </p:sp>
        <p:sp>
          <p:nvSpPr>
            <p:cNvPr id="14" name="Rectangle 13"/>
            <p:cNvSpPr>
              <a:spLocks noChangeAspect="1"/>
            </p:cNvSpPr>
            <p:nvPr/>
          </p:nvSpPr>
          <p:spPr>
            <a:xfrm>
              <a:off x="445361" y="2578515"/>
              <a:ext cx="2880000" cy="20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15" dirty="0"/>
            </a:p>
          </p:txBody>
        </p:sp>
        <p:sp>
          <p:nvSpPr>
            <p:cNvPr id="15" name="Rectangle 14"/>
            <p:cNvSpPr>
              <a:spLocks noChangeAspect="1"/>
            </p:cNvSpPr>
            <p:nvPr/>
          </p:nvSpPr>
          <p:spPr>
            <a:xfrm>
              <a:off x="3875753" y="2564001"/>
              <a:ext cx="2880000" cy="20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15" dirty="0"/>
            </a:p>
          </p:txBody>
        </p:sp>
        <p:sp>
          <p:nvSpPr>
            <p:cNvPr id="16" name="Rectangle 15"/>
            <p:cNvSpPr>
              <a:spLocks noChangeAspect="1"/>
            </p:cNvSpPr>
            <p:nvPr/>
          </p:nvSpPr>
          <p:spPr>
            <a:xfrm>
              <a:off x="445361" y="4740891"/>
              <a:ext cx="2880000" cy="20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15" dirty="0"/>
                <a:t>Sketch of Concept-3</a:t>
              </a:r>
              <a:endParaRPr lang="en-IN" sz="1815" dirty="0"/>
            </a:p>
          </p:txBody>
        </p:sp>
        <p:sp>
          <p:nvSpPr>
            <p:cNvPr id="17" name="Rectangle 16"/>
            <p:cNvSpPr>
              <a:spLocks noChangeAspect="1"/>
            </p:cNvSpPr>
            <p:nvPr/>
          </p:nvSpPr>
          <p:spPr>
            <a:xfrm>
              <a:off x="3872086" y="4740891"/>
              <a:ext cx="2880000" cy="20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15" dirty="0"/>
                <a:t>Sketch of Concept-4</a:t>
              </a:r>
              <a:endParaRPr lang="en-IN" sz="1815" dirty="0"/>
            </a:p>
          </p:txBody>
        </p:sp>
      </p:grpSp>
      <p:sp>
        <p:nvSpPr>
          <p:cNvPr id="18" name="Rectangle 17"/>
          <p:cNvSpPr/>
          <p:nvPr/>
        </p:nvSpPr>
        <p:spPr>
          <a:xfrm>
            <a:off x="6552625" y="2073541"/>
            <a:ext cx="5974337" cy="328843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DESIGN ALTERNATIVES EVALUATION</a:t>
            </a:r>
          </a:p>
          <a:p>
            <a:r>
              <a:rPr lang="en-US" sz="2032" dirty="0">
                <a:solidFill>
                  <a:schemeClr val="tx1"/>
                </a:solidFill>
                <a:latin typeface="Arial" panose="020B0604020202020204" pitchFamily="34" charset="0"/>
                <a:cs typeface="Arial" panose="020B0604020202020204" pitchFamily="34" charset="0"/>
              </a:rPr>
              <a:t>1.</a:t>
            </a:r>
            <a:r>
              <a:rPr lang="en-US" sz="2032" b="1" dirty="0">
                <a:solidFill>
                  <a:schemeClr val="tx1"/>
                </a:solidFill>
                <a:latin typeface="Arial" panose="020B0604020202020204" pitchFamily="34" charset="0"/>
                <a:cs typeface="Arial" panose="020B0604020202020204" pitchFamily="34" charset="0"/>
              </a:rPr>
              <a:t>Hydraulic Lift Ramp </a:t>
            </a:r>
          </a:p>
          <a:p>
            <a:r>
              <a:rPr lang="en-US" sz="2032" dirty="0">
                <a:solidFill>
                  <a:schemeClr val="tx1"/>
                </a:solidFill>
                <a:latin typeface="Arial" panose="020B0604020202020204" pitchFamily="34" charset="0"/>
                <a:cs typeface="Arial" panose="020B0604020202020204" pitchFamily="34" charset="0"/>
              </a:rPr>
              <a:t>Smooth movement – Expensive, high maintenance</a:t>
            </a:r>
          </a:p>
          <a:p>
            <a:r>
              <a:rPr lang="en-US" sz="2032" dirty="0">
                <a:solidFill>
                  <a:schemeClr val="tx1"/>
                </a:solidFill>
                <a:latin typeface="Arial" panose="020B0604020202020204" pitchFamily="34" charset="0"/>
                <a:cs typeface="Arial" panose="020B0604020202020204" pitchFamily="34" charset="0"/>
              </a:rPr>
              <a:t>2. </a:t>
            </a:r>
            <a:r>
              <a:rPr lang="en-US" sz="2032" b="1" dirty="0">
                <a:solidFill>
                  <a:schemeClr val="tx1"/>
                </a:solidFill>
                <a:latin typeface="Arial" panose="020B0604020202020204" pitchFamily="34" charset="0"/>
                <a:cs typeface="Arial" panose="020B0604020202020204" pitchFamily="34" charset="0"/>
              </a:rPr>
              <a:t>Chain and Belt Mechanism</a:t>
            </a:r>
          </a:p>
          <a:p>
            <a:r>
              <a:rPr lang="en-US" sz="2032" dirty="0">
                <a:solidFill>
                  <a:schemeClr val="tx1"/>
                </a:solidFill>
                <a:latin typeface="Arial" panose="020B0604020202020204" pitchFamily="34" charset="0"/>
                <a:cs typeface="Arial" panose="020B0604020202020204" pitchFamily="34" charset="0"/>
              </a:rPr>
              <a:t>Not ideal for precise and controlled motion. </a:t>
            </a:r>
          </a:p>
          <a:p>
            <a:r>
              <a:rPr lang="en-US" sz="2032" dirty="0">
                <a:solidFill>
                  <a:schemeClr val="tx1"/>
                </a:solidFill>
                <a:latin typeface="Arial" panose="020B0604020202020204" pitchFamily="34" charset="0"/>
                <a:cs typeface="Arial" panose="020B0604020202020204" pitchFamily="34" charset="0"/>
              </a:rPr>
              <a:t>3. </a:t>
            </a:r>
            <a:r>
              <a:rPr lang="en-US" sz="2032" b="1" dirty="0">
                <a:solidFill>
                  <a:schemeClr val="tx1"/>
                </a:solidFill>
                <a:latin typeface="Arial" panose="020B0604020202020204" pitchFamily="34" charset="0"/>
                <a:cs typeface="Arial" panose="020B0604020202020204" pitchFamily="34" charset="0"/>
              </a:rPr>
              <a:t>Pneumatic cylinder mechanism</a:t>
            </a:r>
          </a:p>
          <a:p>
            <a:r>
              <a:rPr lang="en-US" sz="2032" dirty="0">
                <a:solidFill>
                  <a:schemeClr val="tx1"/>
                </a:solidFill>
                <a:latin typeface="Arial" panose="020B0604020202020204" pitchFamily="34" charset="0"/>
                <a:cs typeface="Arial" panose="020B0604020202020204" pitchFamily="34" charset="0"/>
              </a:rPr>
              <a:t>Expensive, high maintenance</a:t>
            </a:r>
          </a:p>
          <a:p>
            <a:r>
              <a:rPr lang="en-US" sz="2032" dirty="0">
                <a:solidFill>
                  <a:schemeClr val="tx1"/>
                </a:solidFill>
                <a:latin typeface="Arial" panose="020B0604020202020204" pitchFamily="34" charset="0"/>
                <a:cs typeface="Arial" panose="020B0604020202020204" pitchFamily="34" charset="0"/>
              </a:rPr>
              <a:t>4. </a:t>
            </a:r>
            <a:r>
              <a:rPr lang="en-US" sz="2032" b="1" dirty="0">
                <a:solidFill>
                  <a:schemeClr val="tx1"/>
                </a:solidFill>
                <a:latin typeface="Arial" panose="020B0604020202020204" pitchFamily="34" charset="0"/>
                <a:cs typeface="Arial" panose="020B0604020202020204" pitchFamily="34" charset="0"/>
              </a:rPr>
              <a:t>Lead Screw Mechanism (Chosen*)</a:t>
            </a:r>
          </a:p>
          <a:p>
            <a:r>
              <a:rPr lang="en-US" sz="2032" dirty="0">
                <a:solidFill>
                  <a:schemeClr val="tx1"/>
                </a:solidFill>
                <a:latin typeface="Arial" panose="020B0604020202020204" pitchFamily="34" charset="0"/>
                <a:cs typeface="Arial" panose="020B0604020202020204" pitchFamily="34" charset="0"/>
              </a:rPr>
              <a:t>High stability, Precise motion, Low maintenance and Best value-for-cost.</a:t>
            </a:r>
            <a:endParaRPr lang="en-IN" sz="2032" dirty="0">
              <a:solidFill>
                <a:schemeClr val="tx1"/>
              </a:solidFill>
              <a:latin typeface="Arial" panose="020B0604020202020204" pitchFamily="34" charset="0"/>
              <a:cs typeface="Arial" panose="020B0604020202020204" pitchFamily="34" charset="0"/>
            </a:endParaRPr>
          </a:p>
        </p:txBody>
      </p:sp>
      <p:sp>
        <p:nvSpPr>
          <p:cNvPr id="19" name="Rectangle 18"/>
          <p:cNvSpPr/>
          <p:nvPr/>
        </p:nvSpPr>
        <p:spPr>
          <a:xfrm>
            <a:off x="6552625" y="5479150"/>
            <a:ext cx="5974337" cy="179839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CES, MATERIALS SELECTION</a:t>
            </a:r>
          </a:p>
          <a:p>
            <a:pPr marL="342900" indent="-342900">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High Strength to weight ratio</a:t>
            </a:r>
          </a:p>
          <a:p>
            <a:pPr marL="342900" indent="-342900">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Low cost and high availability</a:t>
            </a:r>
          </a:p>
          <a:p>
            <a:pPr marL="342900" indent="-342900">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Safe for repeated loading </a:t>
            </a:r>
          </a:p>
          <a:p>
            <a:pPr marL="342900" indent="-342900">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Good corrosion resistance </a:t>
            </a:r>
          </a:p>
          <a:p>
            <a:pPr marL="342900" indent="-342900">
              <a:buFont typeface="Arial" panose="020B0604020202020204" pitchFamily="34" charset="0"/>
              <a:buChar char="•"/>
            </a:pPr>
            <a:r>
              <a:rPr lang="en-US" b="1" dirty="0">
                <a:solidFill>
                  <a:schemeClr val="tx1"/>
                </a:solidFill>
              </a:rPr>
              <a:t>Aluminum</a:t>
            </a:r>
            <a:r>
              <a:rPr lang="en-US" dirty="0">
                <a:solidFill>
                  <a:schemeClr val="tx1"/>
                </a:solidFill>
              </a:rPr>
              <a:t> Makes it ideal for ramp. (plywood for Demo)</a:t>
            </a:r>
          </a:p>
          <a:p>
            <a:pPr marL="342900" indent="-342900">
              <a:buFont typeface="Arial" panose="020B0604020202020204" pitchFamily="34" charset="0"/>
              <a:buChar char="•"/>
            </a:pPr>
            <a:endParaRPr lang="en-US" sz="2000" dirty="0">
              <a:solidFill>
                <a:schemeClr val="tx1"/>
              </a:solidFill>
              <a:latin typeface="Arial" panose="020B0604020202020204" pitchFamily="34" charset="0"/>
              <a:cs typeface="Arial" panose="020B0604020202020204" pitchFamily="34" charset="0"/>
            </a:endParaRPr>
          </a:p>
          <a:p>
            <a:r>
              <a:rPr lang="en-US" sz="2000" dirty="0">
                <a:solidFill>
                  <a:schemeClr val="tx1"/>
                </a:solidFill>
                <a:latin typeface="Arial" panose="020B0604020202020204" pitchFamily="34" charset="0"/>
                <a:cs typeface="Arial" panose="020B0604020202020204" pitchFamily="34" charset="0"/>
              </a:rPr>
              <a:t> </a:t>
            </a:r>
          </a:p>
          <a:p>
            <a:endParaRPr lang="en-IN" sz="2032" dirty="0">
              <a:solidFill>
                <a:schemeClr val="tx1"/>
              </a:solidFill>
              <a:latin typeface="Arial" panose="020B0604020202020204" pitchFamily="34" charset="0"/>
              <a:cs typeface="Arial" panose="020B0604020202020204" pitchFamily="34" charset="0"/>
            </a:endParaRPr>
          </a:p>
        </p:txBody>
      </p:sp>
      <p:sp>
        <p:nvSpPr>
          <p:cNvPr id="20" name="Rectangle 19"/>
          <p:cNvSpPr/>
          <p:nvPr/>
        </p:nvSpPr>
        <p:spPr>
          <a:xfrm>
            <a:off x="211799" y="6198610"/>
            <a:ext cx="5974337" cy="326034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FMEA, TRIZ IMPROVEMENTS</a:t>
            </a:r>
          </a:p>
          <a:p>
            <a:pPr marL="285750" indent="-285750">
              <a:buFont typeface="Arial" panose="020B0604020202020204" pitchFamily="34" charset="0"/>
              <a:buChar char="•"/>
            </a:pPr>
            <a:r>
              <a:rPr lang="en-IN" dirty="0">
                <a:solidFill>
                  <a:schemeClr val="tx1"/>
                </a:solidFill>
              </a:rPr>
              <a:t>Principle 2: Taking Out : Removes the need for manual assistance</a:t>
            </a:r>
          </a:p>
          <a:p>
            <a:pPr marL="285750" indent="-285750">
              <a:buFont typeface="Arial" panose="020B0604020202020204" pitchFamily="34" charset="0"/>
              <a:buChar char="•"/>
            </a:pPr>
            <a:r>
              <a:rPr lang="en-IN" dirty="0">
                <a:solidFill>
                  <a:schemeClr val="tx1"/>
                </a:solidFill>
              </a:rPr>
              <a:t> Principle 15: Dynamics : Adjustable extension based on platform gap </a:t>
            </a:r>
          </a:p>
          <a:p>
            <a:pPr marL="285750" indent="-285750">
              <a:buFont typeface="Arial" panose="020B0604020202020204" pitchFamily="34" charset="0"/>
              <a:buChar char="•"/>
            </a:pPr>
            <a:r>
              <a:rPr lang="en-IN" dirty="0">
                <a:solidFill>
                  <a:schemeClr val="tx1"/>
                </a:solidFill>
              </a:rPr>
              <a:t>Principle 24: Intermediary : Motor + leadscrew converts rotation to linear motion</a:t>
            </a:r>
            <a:endParaRPr lang="en-US" sz="2032" b="1" dirty="0">
              <a:solidFill>
                <a:schemeClr val="tx1"/>
              </a:solidFill>
              <a:latin typeface="Arial" panose="020B0604020202020204" pitchFamily="34" charset="0"/>
              <a:cs typeface="Arial" panose="020B0604020202020204" pitchFamily="34" charset="0"/>
            </a:endParaRPr>
          </a:p>
        </p:txBody>
      </p:sp>
      <p:sp>
        <p:nvSpPr>
          <p:cNvPr id="21" name="Rectangle 20"/>
          <p:cNvSpPr/>
          <p:nvPr/>
        </p:nvSpPr>
        <p:spPr>
          <a:xfrm>
            <a:off x="3726574" y="512273"/>
            <a:ext cx="7542830" cy="140422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400" b="1" dirty="0">
                <a:solidFill>
                  <a:schemeClr val="tx1"/>
                </a:solidFill>
              </a:rPr>
              <a:t>Bridging the Gap: Automatic Boarding Ramp for Safer Public Transport</a:t>
            </a:r>
            <a:endParaRPr lang="en-IN" sz="2400" b="1" dirty="0">
              <a:solidFill>
                <a:schemeClr val="tx1"/>
              </a:solidFill>
              <a:latin typeface="Arial" panose="020B0604020202020204" pitchFamily="34" charset="0"/>
              <a:cs typeface="Arial" panose="020B0604020202020204" pitchFamily="34" charset="0"/>
            </a:endParaRPr>
          </a:p>
          <a:p>
            <a:pPr algn="ctr"/>
            <a:endParaRPr lang="en-IN" sz="2400" dirty="0">
              <a:solidFill>
                <a:schemeClr val="tx1"/>
              </a:solidFill>
              <a:latin typeface="Arial" panose="020B0604020202020204" pitchFamily="34" charset="0"/>
              <a:cs typeface="Arial" panose="020B0604020202020204" pitchFamily="34" charset="0"/>
            </a:endParaRPr>
          </a:p>
        </p:txBody>
      </p:sp>
      <p:sp>
        <p:nvSpPr>
          <p:cNvPr id="22" name="Rectangle 21"/>
          <p:cNvSpPr/>
          <p:nvPr/>
        </p:nvSpPr>
        <p:spPr>
          <a:xfrm>
            <a:off x="11390496" y="1042689"/>
            <a:ext cx="1136465" cy="87680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1524" dirty="0">
                <a:solidFill>
                  <a:schemeClr val="tx1"/>
                </a:solidFill>
                <a:latin typeface="Arial" panose="020B0604020202020204" pitchFamily="34" charset="0"/>
                <a:cs typeface="Arial" panose="020B0604020202020204" pitchFamily="34" charset="0"/>
              </a:rPr>
              <a:t>TEAM No. </a:t>
            </a:r>
          </a:p>
          <a:p>
            <a:pPr algn="ctr"/>
            <a:r>
              <a:rPr lang="en-US" sz="3387" dirty="0">
                <a:solidFill>
                  <a:schemeClr val="tx1"/>
                </a:solidFill>
                <a:latin typeface="Arial" panose="020B0604020202020204" pitchFamily="34" charset="0"/>
                <a:cs typeface="Arial" panose="020B0604020202020204" pitchFamily="34" charset="0"/>
              </a:rPr>
              <a:t>25</a:t>
            </a:r>
            <a:r>
              <a:rPr lang="en-US" sz="1524" dirty="0">
                <a:solidFill>
                  <a:schemeClr val="tx1"/>
                </a:solidFill>
                <a:latin typeface="Arial" panose="020B0604020202020204" pitchFamily="34" charset="0"/>
                <a:cs typeface="Arial" panose="020B0604020202020204" pitchFamily="34" charset="0"/>
              </a:rPr>
              <a:t> </a:t>
            </a:r>
          </a:p>
        </p:txBody>
      </p:sp>
      <p:sp>
        <p:nvSpPr>
          <p:cNvPr id="23" name="Rectangle 22"/>
          <p:cNvSpPr/>
          <p:nvPr/>
        </p:nvSpPr>
        <p:spPr>
          <a:xfrm>
            <a:off x="242182" y="1365107"/>
            <a:ext cx="3363300" cy="55139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1355" b="1" dirty="0">
                <a:solidFill>
                  <a:schemeClr val="tx1"/>
                </a:solidFill>
                <a:latin typeface="Arial" panose="020B0604020202020204" pitchFamily="34" charset="0"/>
                <a:cs typeface="Arial" panose="020B0604020202020204" pitchFamily="34" charset="0"/>
              </a:rPr>
              <a:t>DESIGN, INNOVATION AND MAKING</a:t>
            </a:r>
          </a:p>
          <a:p>
            <a:pPr algn="ctr"/>
            <a:r>
              <a:rPr lang="en-US" sz="1355" dirty="0">
                <a:solidFill>
                  <a:schemeClr val="tx1"/>
                </a:solidFill>
                <a:latin typeface="Arial" panose="020B0604020202020204" pitchFamily="34" charset="0"/>
                <a:cs typeface="Arial" panose="020B0604020202020204" pitchFamily="34" charset="0"/>
              </a:rPr>
              <a:t>MONSOON 2025-2026</a:t>
            </a:r>
            <a:endParaRPr lang="en-IN" sz="1355" dirty="0">
              <a:solidFill>
                <a:schemeClr val="tx1"/>
              </a:solidFill>
              <a:latin typeface="Arial" panose="020B0604020202020204" pitchFamily="34" charset="0"/>
              <a:cs typeface="Arial" panose="020B0604020202020204" pitchFamily="34" charset="0"/>
            </a:endParaRPr>
          </a:p>
        </p:txBody>
      </p:sp>
      <p:sp>
        <p:nvSpPr>
          <p:cNvPr id="24" name="Rectangle 23"/>
          <p:cNvSpPr/>
          <p:nvPr/>
        </p:nvSpPr>
        <p:spPr>
          <a:xfrm>
            <a:off x="11390496" y="512272"/>
            <a:ext cx="1136465" cy="43058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032" dirty="0">
                <a:solidFill>
                  <a:schemeClr val="tx1"/>
                </a:solidFill>
                <a:latin typeface="Arial" panose="020B0604020202020204" pitchFamily="34" charset="0"/>
                <a:cs typeface="Arial" panose="020B0604020202020204" pitchFamily="34" charset="0"/>
              </a:rPr>
              <a:t>ENR215</a:t>
            </a:r>
          </a:p>
        </p:txBody>
      </p:sp>
      <p:sp>
        <p:nvSpPr>
          <p:cNvPr id="3" name="Rectangle 2">
            <a:extLst>
              <a:ext uri="{FF2B5EF4-FFF2-40B4-BE49-F238E27FC236}">
                <a16:creationId xmlns:a16="http://schemas.microsoft.com/office/drawing/2014/main" id="{FE1BF311-CC25-C854-FB17-ABA60B835148}"/>
              </a:ext>
            </a:extLst>
          </p:cNvPr>
          <p:cNvSpPr/>
          <p:nvPr/>
        </p:nvSpPr>
        <p:spPr>
          <a:xfrm>
            <a:off x="6552625" y="7377499"/>
            <a:ext cx="5974337" cy="20814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POKA YOKE ANALYSIS</a:t>
            </a:r>
          </a:p>
          <a:p>
            <a:pPr algn="ctr"/>
            <a:r>
              <a:rPr lang="en-US" dirty="0">
                <a:solidFill>
                  <a:schemeClr val="tx1"/>
                </a:solidFill>
              </a:rPr>
              <a:t>Basic error-proofing steps were considered such as </a:t>
            </a:r>
            <a:r>
              <a:rPr lang="en-US" b="1" dirty="0">
                <a:solidFill>
                  <a:schemeClr val="tx1"/>
                </a:solidFill>
              </a:rPr>
              <a:t>avoiding motor overload, </a:t>
            </a:r>
            <a:r>
              <a:rPr lang="en-US" dirty="0">
                <a:solidFill>
                  <a:schemeClr val="tx1"/>
                </a:solidFill>
              </a:rPr>
              <a:t>preventing over-extension using limit switches, ensuring proper wiring to avoid sudden stops, and reducing chances of ramp collision. These measures help minimize common user mistakes and improve the overall safety of the ramp.</a:t>
            </a:r>
          </a:p>
          <a:p>
            <a:pPr algn="ctr"/>
            <a:endParaRPr lang="en-US" sz="2032" b="1" dirty="0">
              <a:solidFill>
                <a:schemeClr val="tx1"/>
              </a:solidFill>
              <a:latin typeface="Arial" panose="020B0604020202020204" pitchFamily="34" charset="0"/>
              <a:cs typeface="Arial" panose="020B0604020202020204" pitchFamily="34" charset="0"/>
            </a:endParaRPr>
          </a:p>
          <a:p>
            <a:endParaRPr lang="en-IN" sz="2032" dirty="0">
              <a:solidFill>
                <a:schemeClr val="tx1"/>
              </a:solidFill>
              <a:latin typeface="Arial" panose="020B0604020202020204" pitchFamily="34" charset="0"/>
              <a:cs typeface="Arial" panose="020B0604020202020204" pitchFamily="34" charset="0"/>
            </a:endParaRPr>
          </a:p>
        </p:txBody>
      </p:sp>
      <p:pic>
        <p:nvPicPr>
          <p:cNvPr id="5" name="Picture 4" descr="A close-up of a drawing&#10;&#10;AI-generated content may be incorrect.">
            <a:extLst>
              <a:ext uri="{FF2B5EF4-FFF2-40B4-BE49-F238E27FC236}">
                <a16:creationId xmlns:a16="http://schemas.microsoft.com/office/drawing/2014/main" id="{E7669F3F-3CAB-015E-5BE7-E682397A6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719274" y="2035019"/>
            <a:ext cx="1754139" cy="2438506"/>
          </a:xfrm>
          <a:prstGeom prst="rect">
            <a:avLst/>
          </a:prstGeom>
        </p:spPr>
      </p:pic>
      <p:pic>
        <p:nvPicPr>
          <p:cNvPr id="10" name="Picture 9" descr="A white background with black text&#10;&#10;AI-generated content may be incorrect.">
            <a:extLst>
              <a:ext uri="{FF2B5EF4-FFF2-40B4-BE49-F238E27FC236}">
                <a16:creationId xmlns:a16="http://schemas.microsoft.com/office/drawing/2014/main" id="{CA83B2C5-D22D-1A7C-99C1-937F0D28ED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375" y="8236093"/>
            <a:ext cx="3570651" cy="1209555"/>
          </a:xfrm>
          <a:prstGeom prst="rect">
            <a:avLst/>
          </a:prstGeom>
        </p:spPr>
      </p:pic>
      <p:pic>
        <p:nvPicPr>
          <p:cNvPr id="6" name="Picture 5" descr="A computer screen shot of a box&#10;&#10;AI-generated content may be incorrect.">
            <a:extLst>
              <a:ext uri="{FF2B5EF4-FFF2-40B4-BE49-F238E27FC236}">
                <a16:creationId xmlns:a16="http://schemas.microsoft.com/office/drawing/2014/main" id="{95B0CF23-4DEE-C9A6-6107-A20D7C0F41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8507" y="4214014"/>
            <a:ext cx="2438507" cy="1776567"/>
          </a:xfrm>
          <a:prstGeom prst="rect">
            <a:avLst/>
          </a:prstGeom>
        </p:spPr>
      </p:pic>
      <p:pic>
        <p:nvPicPr>
          <p:cNvPr id="9" name="Picture 8" descr="A diagram of a machine&#10;&#10;AI-generated content may be incorrect.">
            <a:extLst>
              <a:ext uri="{FF2B5EF4-FFF2-40B4-BE49-F238E27FC236}">
                <a16:creationId xmlns:a16="http://schemas.microsoft.com/office/drawing/2014/main" id="{711B0601-0B99-AD84-F370-4A6735AF48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84717" y="2366900"/>
            <a:ext cx="2432296" cy="1734048"/>
          </a:xfrm>
          <a:prstGeom prst="rect">
            <a:avLst/>
          </a:prstGeom>
        </p:spPr>
      </p:pic>
      <p:pic>
        <p:nvPicPr>
          <p:cNvPr id="12" name="Picture 11">
            <a:extLst>
              <a:ext uri="{FF2B5EF4-FFF2-40B4-BE49-F238E27FC236}">
                <a16:creationId xmlns:a16="http://schemas.microsoft.com/office/drawing/2014/main" id="{C4A5A948-1BF9-DD62-DC6E-DAF226571D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7090" y="4244409"/>
            <a:ext cx="2432296" cy="1717824"/>
          </a:xfrm>
          <a:prstGeom prst="rect">
            <a:avLst/>
          </a:prstGeom>
        </p:spPr>
      </p:pic>
    </p:spTree>
    <p:extLst>
      <p:ext uri="{BB962C8B-B14F-4D97-AF65-F5344CB8AC3E}">
        <p14:creationId xmlns:p14="http://schemas.microsoft.com/office/powerpoint/2010/main" val="564441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26574" y="512273"/>
            <a:ext cx="7542830" cy="140422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400" dirty="0">
                <a:solidFill>
                  <a:schemeClr val="tx1"/>
                </a:solidFill>
              </a:rPr>
              <a:t>Bridging the Gap: Automatic Boarding Ramp for Safer Public Transport</a:t>
            </a:r>
            <a:endParaRPr lang="en-IN" sz="2400" dirty="0">
              <a:solidFill>
                <a:schemeClr val="tx1"/>
              </a:solidFill>
              <a:latin typeface="Arial" panose="020B0604020202020204" pitchFamily="34" charset="0"/>
              <a:cs typeface="Arial" panose="020B0604020202020204" pitchFamily="34" charset="0"/>
            </a:endParaRPr>
          </a:p>
          <a:p>
            <a:pPr algn="ctr"/>
            <a:endParaRPr lang="en-IN" sz="2400" dirty="0">
              <a:solidFill>
                <a:schemeClr val="tx1"/>
              </a:solidFill>
              <a:latin typeface="Arial" panose="020B0604020202020204" pitchFamily="34" charset="0"/>
              <a:cs typeface="Arial" panose="020B0604020202020204" pitchFamily="34" charset="0"/>
            </a:endParaRPr>
          </a:p>
        </p:txBody>
      </p:sp>
      <p:sp>
        <p:nvSpPr>
          <p:cNvPr id="5" name="Rectangle 4"/>
          <p:cNvSpPr/>
          <p:nvPr/>
        </p:nvSpPr>
        <p:spPr>
          <a:xfrm>
            <a:off x="11390496" y="1042689"/>
            <a:ext cx="1136465" cy="87680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1524" dirty="0">
                <a:solidFill>
                  <a:schemeClr val="tx1"/>
                </a:solidFill>
                <a:latin typeface="Arial" panose="020B0604020202020204" pitchFamily="34" charset="0"/>
                <a:cs typeface="Arial" panose="020B0604020202020204" pitchFamily="34" charset="0"/>
              </a:rPr>
              <a:t>TEAM No. </a:t>
            </a:r>
          </a:p>
          <a:p>
            <a:pPr algn="ctr"/>
            <a:r>
              <a:rPr lang="en-US" sz="3387" dirty="0">
                <a:solidFill>
                  <a:schemeClr val="tx1"/>
                </a:solidFill>
                <a:latin typeface="Arial" panose="020B0604020202020204" pitchFamily="34" charset="0"/>
                <a:cs typeface="Arial" panose="020B0604020202020204" pitchFamily="34" charset="0"/>
              </a:rPr>
              <a:t>25</a:t>
            </a:r>
            <a:endParaRPr lang="en-US" sz="1524" dirty="0">
              <a:solidFill>
                <a:schemeClr val="tx1"/>
              </a:solidFill>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2183" y="512274"/>
            <a:ext cx="2322384" cy="762033"/>
          </a:xfrm>
          <a:prstGeom prst="rect">
            <a:avLst/>
          </a:prstGeom>
        </p:spPr>
      </p:pic>
      <p:sp>
        <p:nvSpPr>
          <p:cNvPr id="8" name="Rectangle 7"/>
          <p:cNvSpPr/>
          <p:nvPr/>
        </p:nvSpPr>
        <p:spPr>
          <a:xfrm>
            <a:off x="242182" y="1365107"/>
            <a:ext cx="3363300" cy="55139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1355" b="1" dirty="0">
                <a:solidFill>
                  <a:schemeClr val="tx1"/>
                </a:solidFill>
                <a:latin typeface="Arial" panose="020B0604020202020204" pitchFamily="34" charset="0"/>
                <a:cs typeface="Arial" panose="020B0604020202020204" pitchFamily="34" charset="0"/>
              </a:rPr>
              <a:t>DESIGN, INNOVATION AND MAKING</a:t>
            </a:r>
          </a:p>
          <a:p>
            <a:pPr algn="ctr"/>
            <a:r>
              <a:rPr lang="en-US" sz="1355" dirty="0">
                <a:solidFill>
                  <a:schemeClr val="tx1"/>
                </a:solidFill>
                <a:latin typeface="Arial" panose="020B0604020202020204" pitchFamily="34" charset="0"/>
                <a:cs typeface="Arial" panose="020B0604020202020204" pitchFamily="34" charset="0"/>
              </a:rPr>
              <a:t>MONSOON 2025-2026</a:t>
            </a:r>
            <a:endParaRPr lang="en-IN" sz="1355" dirty="0">
              <a:solidFill>
                <a:schemeClr val="tx1"/>
              </a:solidFill>
              <a:latin typeface="Arial" panose="020B0604020202020204" pitchFamily="34" charset="0"/>
              <a:cs typeface="Arial" panose="020B0604020202020204" pitchFamily="34" charset="0"/>
            </a:endParaRPr>
          </a:p>
        </p:txBody>
      </p:sp>
      <p:sp>
        <p:nvSpPr>
          <p:cNvPr id="18" name="Rectangle 17"/>
          <p:cNvSpPr/>
          <p:nvPr/>
        </p:nvSpPr>
        <p:spPr>
          <a:xfrm>
            <a:off x="242182" y="2104192"/>
            <a:ext cx="6174502" cy="4585016"/>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FINISHED PRODUCT</a:t>
            </a:r>
          </a:p>
          <a:p>
            <a:endParaRPr lang="en-IN" sz="2032" dirty="0">
              <a:solidFill>
                <a:schemeClr val="tx1"/>
              </a:solidFill>
              <a:latin typeface="Arial" panose="020B0604020202020204" pitchFamily="34" charset="0"/>
              <a:cs typeface="Arial" panose="020B0604020202020204" pitchFamily="34" charset="0"/>
            </a:endParaRPr>
          </a:p>
        </p:txBody>
      </p:sp>
      <p:sp>
        <p:nvSpPr>
          <p:cNvPr id="19" name="Rectangle 18"/>
          <p:cNvSpPr/>
          <p:nvPr/>
        </p:nvSpPr>
        <p:spPr>
          <a:xfrm>
            <a:off x="242182" y="6876900"/>
            <a:ext cx="6174502" cy="219532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END USER FEEDBACK</a:t>
            </a:r>
          </a:p>
          <a:p>
            <a:pPr marL="342900" indent="-342900">
              <a:buFont typeface="Arial" panose="020B0604020202020204" pitchFamily="34" charset="0"/>
              <a:buChar char="•"/>
            </a:pPr>
            <a:r>
              <a:rPr lang="en-US" sz="2000" dirty="0">
                <a:solidFill>
                  <a:schemeClr val="tx1"/>
                </a:solidFill>
                <a:latin typeface="Arial" panose="020B0604020202020204" pitchFamily="34" charset="0"/>
                <a:cs typeface="Arial" panose="020B0604020202020204" pitchFamily="34" charset="0"/>
              </a:rPr>
              <a:t>Students: - Simple and reliable design</a:t>
            </a:r>
          </a:p>
          <a:p>
            <a:pPr marL="342900" indent="-342900">
              <a:buFont typeface="Arial" panose="020B0604020202020204" pitchFamily="34" charset="0"/>
              <a:buChar char="•"/>
            </a:pPr>
            <a:r>
              <a:rPr lang="en-US" sz="2000" dirty="0">
                <a:solidFill>
                  <a:schemeClr val="tx1"/>
                </a:solidFill>
                <a:latin typeface="Arial" panose="020B0604020202020204" pitchFamily="34" charset="0"/>
                <a:cs typeface="Arial" panose="020B0604020202020204" pitchFamily="34" charset="0"/>
              </a:rPr>
              <a:t>Elderly testers: -Much easier and safer to board.</a:t>
            </a:r>
          </a:p>
          <a:p>
            <a:pPr marL="342900" indent="-342900">
              <a:buFont typeface="Arial" panose="020B0604020202020204" pitchFamily="34" charset="0"/>
              <a:buChar char="•"/>
            </a:pPr>
            <a:endParaRPr lang="en-US" sz="2000"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dirty="0">
              <a:solidFill>
                <a:schemeClr val="tx1"/>
              </a:solidFill>
              <a:latin typeface="Arial" panose="020B0604020202020204" pitchFamily="34" charset="0"/>
              <a:cs typeface="Arial" panose="020B0604020202020204" pitchFamily="34" charset="0"/>
            </a:endParaRPr>
          </a:p>
          <a:p>
            <a:endParaRPr lang="en-IN" sz="2032" dirty="0">
              <a:solidFill>
                <a:schemeClr val="tx1"/>
              </a:solidFill>
              <a:latin typeface="Arial" panose="020B0604020202020204" pitchFamily="34" charset="0"/>
              <a:cs typeface="Arial" panose="020B0604020202020204" pitchFamily="34" charset="0"/>
            </a:endParaRPr>
          </a:p>
        </p:txBody>
      </p:sp>
      <p:sp>
        <p:nvSpPr>
          <p:cNvPr id="20" name="Rectangle 19"/>
          <p:cNvSpPr/>
          <p:nvPr/>
        </p:nvSpPr>
        <p:spPr>
          <a:xfrm>
            <a:off x="6552625" y="2104193"/>
            <a:ext cx="5974337" cy="231431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PERFORMANCE TEST RESULTS</a:t>
            </a:r>
          </a:p>
          <a:p>
            <a:pPr marL="342900" indent="-342900">
              <a:buFont typeface="Arial" panose="020B0604020202020204" pitchFamily="34" charset="0"/>
              <a:buChar char="•"/>
            </a:pPr>
            <a:r>
              <a:rPr lang="en-US" sz="2000" dirty="0">
                <a:solidFill>
                  <a:schemeClr val="tx1"/>
                </a:solidFill>
                <a:cs typeface="Arial" panose="020B0604020202020204" pitchFamily="34" charset="0"/>
              </a:rPr>
              <a:t>Deployment: - 33.05 Sec </a:t>
            </a:r>
          </a:p>
          <a:p>
            <a:pPr marL="342900" indent="-342900">
              <a:buFont typeface="Arial" panose="020B0604020202020204" pitchFamily="34" charset="0"/>
              <a:buChar char="•"/>
            </a:pPr>
            <a:r>
              <a:rPr lang="en-US" sz="2000" dirty="0">
                <a:solidFill>
                  <a:schemeClr val="tx1"/>
                </a:solidFill>
                <a:cs typeface="Arial" panose="020B0604020202020204" pitchFamily="34" charset="0"/>
              </a:rPr>
              <a:t>Load: - 90-130 Kg </a:t>
            </a:r>
          </a:p>
          <a:p>
            <a:pPr marL="342900" indent="-342900">
              <a:buFont typeface="Arial" panose="020B0604020202020204" pitchFamily="34" charset="0"/>
              <a:buChar char="•"/>
            </a:pPr>
            <a:r>
              <a:rPr lang="en-US" sz="2000" dirty="0">
                <a:solidFill>
                  <a:schemeClr val="tx1"/>
                </a:solidFill>
              </a:rPr>
              <a:t>Structure remained stable with no bending or deformation during testing.</a:t>
            </a:r>
          </a:p>
          <a:p>
            <a:pPr marL="342900" indent="-342900">
              <a:buFont typeface="Arial" panose="020B0604020202020204" pitchFamily="34" charset="0"/>
              <a:buChar char="•"/>
            </a:pPr>
            <a:r>
              <a:rPr lang="en-US" sz="2000" dirty="0">
                <a:solidFill>
                  <a:schemeClr val="tx1"/>
                </a:solidFill>
              </a:rPr>
              <a:t>Limit switches successfully stopped the ramp at the correct positions.</a:t>
            </a:r>
            <a:endParaRPr lang="en-US" sz="2000" dirty="0">
              <a:solidFill>
                <a:schemeClr val="tx1"/>
              </a:solidFill>
              <a:cs typeface="Arial" panose="020B0604020202020204" pitchFamily="34" charset="0"/>
            </a:endParaRPr>
          </a:p>
          <a:p>
            <a:pPr marL="342900" indent="-342900">
              <a:buFont typeface="Arial" panose="020B0604020202020204" pitchFamily="34" charset="0"/>
              <a:buChar char="•"/>
            </a:pPr>
            <a:endParaRPr lang="en-US" sz="2000" dirty="0">
              <a:solidFill>
                <a:schemeClr val="tx1"/>
              </a:solidFill>
              <a:cs typeface="Arial" panose="020B0604020202020204" pitchFamily="34" charset="0"/>
            </a:endParaRPr>
          </a:p>
          <a:p>
            <a:pPr marL="342900" indent="-342900">
              <a:buFont typeface="Arial" panose="020B0604020202020204" pitchFamily="34" charset="0"/>
              <a:buChar char="•"/>
            </a:pPr>
            <a:endParaRPr lang="en-US" sz="2000" dirty="0">
              <a:solidFill>
                <a:schemeClr val="tx1"/>
              </a:solidFill>
              <a:cs typeface="Arial" panose="020B0604020202020204" pitchFamily="34" charset="0"/>
            </a:endParaRPr>
          </a:p>
          <a:p>
            <a:pPr algn="ctr"/>
            <a:endParaRPr lang="en-US" sz="2032" b="1" dirty="0">
              <a:solidFill>
                <a:schemeClr val="tx1"/>
              </a:solidFill>
              <a:latin typeface="Arial" panose="020B0604020202020204" pitchFamily="34" charset="0"/>
              <a:cs typeface="Arial" panose="020B0604020202020204" pitchFamily="34" charset="0"/>
            </a:endParaRPr>
          </a:p>
        </p:txBody>
      </p:sp>
      <p:sp>
        <p:nvSpPr>
          <p:cNvPr id="21" name="Rectangle 20"/>
          <p:cNvSpPr/>
          <p:nvPr/>
        </p:nvSpPr>
        <p:spPr>
          <a:xfrm>
            <a:off x="6552625" y="4603210"/>
            <a:ext cx="5974337" cy="208600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CHALLENGES FACED</a:t>
            </a:r>
          </a:p>
          <a:p>
            <a:pPr marL="342900" indent="-342900">
              <a:buFont typeface="Arial" panose="020B0604020202020204" pitchFamily="34" charset="0"/>
              <a:buChar char="•"/>
            </a:pPr>
            <a:r>
              <a:rPr lang="en-US" dirty="0">
                <a:solidFill>
                  <a:schemeClr val="tx1"/>
                </a:solidFill>
                <a:cs typeface="Arial" panose="020B0604020202020204" pitchFamily="34" charset="0"/>
              </a:rPr>
              <a:t>Group Meet-ups And Coordination.</a:t>
            </a:r>
          </a:p>
          <a:p>
            <a:pPr marL="342900" indent="-342900">
              <a:buFont typeface="Arial" panose="020B0604020202020204" pitchFamily="34" charset="0"/>
              <a:buChar char="•"/>
            </a:pPr>
            <a:r>
              <a:rPr lang="en-US" dirty="0">
                <a:solidFill>
                  <a:schemeClr val="tx1"/>
                </a:solidFill>
                <a:cs typeface="Arial" panose="020B0604020202020204" pitchFamily="34" charset="0"/>
              </a:rPr>
              <a:t>Designing The Model (3D Design).</a:t>
            </a:r>
          </a:p>
          <a:p>
            <a:pPr marL="342900" indent="-342900">
              <a:buFont typeface="Arial" panose="020B0604020202020204" pitchFamily="34" charset="0"/>
              <a:buChar char="•"/>
            </a:pPr>
            <a:r>
              <a:rPr lang="en-US" dirty="0">
                <a:solidFill>
                  <a:schemeClr val="tx1"/>
                </a:solidFill>
                <a:cs typeface="Arial" panose="020B0604020202020204" pitchFamily="34" charset="0"/>
              </a:rPr>
              <a:t>Selecting a Perfect Mechanism.</a:t>
            </a:r>
          </a:p>
          <a:p>
            <a:pPr marL="342900" indent="-342900">
              <a:buFont typeface="Arial" panose="020B0604020202020204" pitchFamily="34" charset="0"/>
              <a:buChar char="•"/>
            </a:pPr>
            <a:r>
              <a:rPr lang="en-US" dirty="0">
                <a:solidFill>
                  <a:schemeClr val="tx1"/>
                </a:solidFill>
                <a:cs typeface="Arial" panose="020B0604020202020204" pitchFamily="34" charset="0"/>
              </a:rPr>
              <a:t>Integrating mechanics and electronics.</a:t>
            </a:r>
          </a:p>
          <a:p>
            <a:pPr marL="342900" indent="-342900">
              <a:buFont typeface="Arial" panose="020B0604020202020204" pitchFamily="34" charset="0"/>
              <a:buChar char="•"/>
            </a:pPr>
            <a:r>
              <a:rPr lang="en-US" dirty="0">
                <a:solidFill>
                  <a:schemeClr val="tx1"/>
                </a:solidFill>
                <a:cs typeface="Arial" panose="020B0604020202020204" pitchFamily="34" charset="0"/>
              </a:rPr>
              <a:t>Adjusting Motor Speed And Load.</a:t>
            </a:r>
          </a:p>
          <a:p>
            <a:pPr marL="342900" indent="-342900">
              <a:buFont typeface="Arial" panose="020B0604020202020204" pitchFamily="34" charset="0"/>
              <a:buChar char="•"/>
            </a:pPr>
            <a:r>
              <a:rPr lang="en-US" dirty="0">
                <a:solidFill>
                  <a:schemeClr val="tx1"/>
                </a:solidFill>
                <a:cs typeface="Arial" panose="020B0604020202020204" pitchFamily="34" charset="0"/>
              </a:rPr>
              <a:t>Program bugs in limit-switch logic.</a:t>
            </a:r>
          </a:p>
          <a:p>
            <a:pPr marL="342900" indent="-342900">
              <a:buFont typeface="Arial" panose="020B0604020202020204" pitchFamily="34" charset="0"/>
              <a:buChar char="•"/>
            </a:pPr>
            <a:endParaRPr lang="en-US" sz="2032" b="1"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32" b="1"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32" b="1"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32" b="1" dirty="0">
              <a:solidFill>
                <a:schemeClr val="tx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32" b="1" dirty="0">
              <a:solidFill>
                <a:schemeClr val="tx1"/>
              </a:solidFill>
              <a:latin typeface="Arial" panose="020B0604020202020204" pitchFamily="34" charset="0"/>
              <a:cs typeface="Arial" panose="020B0604020202020204" pitchFamily="34" charset="0"/>
            </a:endParaRPr>
          </a:p>
        </p:txBody>
      </p:sp>
      <p:sp>
        <p:nvSpPr>
          <p:cNvPr id="22" name="Rectangle 21"/>
          <p:cNvSpPr/>
          <p:nvPr/>
        </p:nvSpPr>
        <p:spPr>
          <a:xfrm>
            <a:off x="6552625" y="6873906"/>
            <a:ext cx="5974337" cy="22150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t" anchorCtr="0" forceAA="0" compatLnSpc="1">
            <a:prstTxWarp prst="textNoShape">
              <a:avLst/>
            </a:prstTxWarp>
            <a:noAutofit/>
          </a:bodyPr>
          <a:lstStyle/>
          <a:p>
            <a:pPr algn="ctr"/>
            <a:r>
              <a:rPr lang="en-US" sz="2032" b="1" dirty="0">
                <a:solidFill>
                  <a:schemeClr val="tx1"/>
                </a:solidFill>
                <a:latin typeface="Arial" panose="020B0604020202020204" pitchFamily="34" charset="0"/>
                <a:cs typeface="Arial" panose="020B0604020202020204" pitchFamily="34" charset="0"/>
              </a:rPr>
              <a:t>NEW LEARNINGS FROM THE COURSE</a:t>
            </a:r>
          </a:p>
          <a:p>
            <a:pPr marL="342900" indent="-342900">
              <a:buFont typeface="Arial" panose="020B0604020202020204" pitchFamily="34" charset="0"/>
              <a:buChar char="•"/>
            </a:pPr>
            <a:r>
              <a:rPr lang="en-IN" dirty="0">
                <a:solidFill>
                  <a:schemeClr val="tx1"/>
                </a:solidFill>
              </a:rPr>
              <a:t>Real-world problem-solving.</a:t>
            </a:r>
            <a:endParaRPr lang="en-US" dirty="0">
              <a:solidFill>
                <a:schemeClr val="tx1"/>
              </a:solidFill>
              <a:cs typeface="Arial" panose="020B0604020202020204" pitchFamily="34" charset="0"/>
            </a:endParaRPr>
          </a:p>
          <a:p>
            <a:pPr marL="342900" indent="-342900">
              <a:buFont typeface="Arial" panose="020B0604020202020204" pitchFamily="34" charset="0"/>
              <a:buChar char="•"/>
            </a:pPr>
            <a:r>
              <a:rPr lang="en-US" dirty="0">
                <a:solidFill>
                  <a:schemeClr val="tx1"/>
                </a:solidFill>
              </a:rPr>
              <a:t>Improved skills in prototyping </a:t>
            </a:r>
            <a:r>
              <a:rPr lang="en-US" dirty="0">
                <a:solidFill>
                  <a:schemeClr val="tx1"/>
                </a:solidFill>
                <a:cs typeface="Arial" panose="020B0604020202020204" pitchFamily="34" charset="0"/>
              </a:rPr>
              <a:t>and made System From Scratch.</a:t>
            </a:r>
          </a:p>
          <a:p>
            <a:pPr marL="342900" indent="-342900">
              <a:buFont typeface="Arial" panose="020B0604020202020204" pitchFamily="34" charset="0"/>
              <a:buChar char="•"/>
            </a:pPr>
            <a:r>
              <a:rPr lang="en-US" dirty="0">
                <a:solidFill>
                  <a:schemeClr val="tx1"/>
                </a:solidFill>
              </a:rPr>
              <a:t>Understood how to compare mechanisms and select the best one using design reasoning.</a:t>
            </a:r>
            <a:endParaRPr lang="en-US" b="1" dirty="0">
              <a:solidFill>
                <a:schemeClr val="tx1"/>
              </a:solidFill>
              <a:cs typeface="Arial" panose="020B0604020202020204" pitchFamily="34" charset="0"/>
            </a:endParaRPr>
          </a:p>
          <a:p>
            <a:pPr marL="342900" indent="-342900">
              <a:buFont typeface="Arial" panose="020B0604020202020204" pitchFamily="34" charset="0"/>
              <a:buChar char="•"/>
            </a:pPr>
            <a:endParaRPr lang="en-US" dirty="0">
              <a:solidFill>
                <a:schemeClr val="tx1"/>
              </a:solidFill>
              <a:latin typeface="Arial" panose="020B0604020202020204" pitchFamily="34" charset="0"/>
              <a:cs typeface="Arial" panose="020B0604020202020204" pitchFamily="34" charset="0"/>
            </a:endParaRPr>
          </a:p>
          <a:p>
            <a:pPr algn="ctr"/>
            <a:endParaRPr lang="en-US" sz="2032" b="1" dirty="0">
              <a:solidFill>
                <a:schemeClr val="tx1"/>
              </a:solidFill>
              <a:latin typeface="Arial" panose="020B0604020202020204" pitchFamily="34" charset="0"/>
              <a:cs typeface="Arial" panose="020B0604020202020204" pitchFamily="34" charset="0"/>
            </a:endParaRPr>
          </a:p>
        </p:txBody>
      </p:sp>
      <p:sp>
        <p:nvSpPr>
          <p:cNvPr id="23" name="Rectangle 22"/>
          <p:cNvSpPr/>
          <p:nvPr/>
        </p:nvSpPr>
        <p:spPr>
          <a:xfrm>
            <a:off x="11390496" y="512272"/>
            <a:ext cx="1136465" cy="43058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7422" tIns="38712" rIns="77422" bIns="38712" numCol="1" spcCol="0" rtlCol="0" fromWordArt="0" anchor="ctr" anchorCtr="0" forceAA="0" compatLnSpc="1">
            <a:prstTxWarp prst="textNoShape">
              <a:avLst/>
            </a:prstTxWarp>
            <a:noAutofit/>
          </a:bodyPr>
          <a:lstStyle/>
          <a:p>
            <a:pPr algn="ctr"/>
            <a:r>
              <a:rPr lang="en-US" sz="2032" dirty="0">
                <a:solidFill>
                  <a:schemeClr val="tx1"/>
                </a:solidFill>
                <a:latin typeface="Arial" panose="020B0604020202020204" pitchFamily="34" charset="0"/>
                <a:cs typeface="Arial" panose="020B0604020202020204" pitchFamily="34" charset="0"/>
              </a:rPr>
              <a:t>ENR215</a:t>
            </a:r>
          </a:p>
        </p:txBody>
      </p:sp>
      <p:pic>
        <p:nvPicPr>
          <p:cNvPr id="2" name="Picture 1" descr="A metal frame with a wooden table on a blue floor&#10;&#10;AI-generated content may be incorrect.">
            <a:extLst>
              <a:ext uri="{FF2B5EF4-FFF2-40B4-BE49-F238E27FC236}">
                <a16:creationId xmlns:a16="http://schemas.microsoft.com/office/drawing/2014/main" id="{F3F2C44B-6C33-19B3-7D22-8CFB1A29DB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888" y="2456044"/>
            <a:ext cx="2516980" cy="1887735"/>
          </a:xfrm>
          <a:prstGeom prst="rect">
            <a:avLst/>
          </a:prstGeom>
        </p:spPr>
      </p:pic>
      <p:pic>
        <p:nvPicPr>
          <p:cNvPr id="6" name="Picture 5" descr="A metal frame with a piece of wood on it&#10;&#10;AI-generated content may be incorrect.">
            <a:extLst>
              <a:ext uri="{FF2B5EF4-FFF2-40B4-BE49-F238E27FC236}">
                <a16:creationId xmlns:a16="http://schemas.microsoft.com/office/drawing/2014/main" id="{5377EB4B-F2DA-7AD9-ABCE-0A9535CFBD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6574" y="2606865"/>
            <a:ext cx="2516980" cy="1887735"/>
          </a:xfrm>
          <a:prstGeom prst="rect">
            <a:avLst/>
          </a:prstGeom>
        </p:spPr>
      </p:pic>
      <p:pic>
        <p:nvPicPr>
          <p:cNvPr id="10" name="Picture 9" descr="A metal frame on a blue floor&#10;&#10;AI-generated content may be incorrect.">
            <a:extLst>
              <a:ext uri="{FF2B5EF4-FFF2-40B4-BE49-F238E27FC236}">
                <a16:creationId xmlns:a16="http://schemas.microsoft.com/office/drawing/2014/main" id="{9AF86D41-BCE2-E83F-791E-241FF3562A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150" y="4567972"/>
            <a:ext cx="2828313" cy="2121235"/>
          </a:xfrm>
          <a:prstGeom prst="rect">
            <a:avLst/>
          </a:prstGeom>
        </p:spPr>
      </p:pic>
      <p:pic>
        <p:nvPicPr>
          <p:cNvPr id="12" name="Picture 11" descr="A machine with a piece of wood&#10;&#10;AI-generated content may be incorrect.">
            <a:extLst>
              <a:ext uri="{FF2B5EF4-FFF2-40B4-BE49-F238E27FC236}">
                <a16:creationId xmlns:a16="http://schemas.microsoft.com/office/drawing/2014/main" id="{CD5CF251-426F-3F7A-296A-7673C185EF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0430" y="4582198"/>
            <a:ext cx="2320211" cy="2032994"/>
          </a:xfrm>
          <a:prstGeom prst="rect">
            <a:avLst/>
          </a:prstGeom>
        </p:spPr>
      </p:pic>
    </p:spTree>
    <p:extLst>
      <p:ext uri="{BB962C8B-B14F-4D97-AF65-F5344CB8AC3E}">
        <p14:creationId xmlns:p14="http://schemas.microsoft.com/office/powerpoint/2010/main" val="1303827438"/>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415</TotalTime>
  <Words>516</Words>
  <Application>Microsoft Office PowerPoint</Application>
  <PresentationFormat>A3 Paper (297x420 mm)</PresentationFormat>
  <Paragraphs>93</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2013 - 2022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Prof_Sunil_kale</dc:creator>
  <cp:lastModifiedBy>Dhairya Sanathara</cp:lastModifiedBy>
  <cp:revision>22</cp:revision>
  <dcterms:created xsi:type="dcterms:W3CDTF">2024-11-19T09:09:08Z</dcterms:created>
  <dcterms:modified xsi:type="dcterms:W3CDTF">2025-11-21T11:35:08Z</dcterms:modified>
</cp:coreProperties>
</file>

<file path=docProps/thumbnail.jpeg>
</file>